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4126" r:id="rId3"/>
  </p:sldMasterIdLst>
  <p:notesMasterIdLst>
    <p:notesMasterId r:id="rId14"/>
  </p:notesMasterIdLst>
  <p:handoutMasterIdLst>
    <p:handoutMasterId r:id="rId15"/>
  </p:handoutMasterIdLst>
  <p:sldIdLst>
    <p:sldId id="256" r:id="rId4"/>
    <p:sldId id="293" r:id="rId5"/>
    <p:sldId id="300" r:id="rId6"/>
    <p:sldId id="301" r:id="rId7"/>
    <p:sldId id="295" r:id="rId8"/>
    <p:sldId id="267" r:id="rId9"/>
    <p:sldId id="321" r:id="rId10"/>
    <p:sldId id="322" r:id="rId11"/>
    <p:sldId id="323" r:id="rId12"/>
    <p:sldId id="316" r:id="rId1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808080"/>
    <a:srgbClr val="CCCCCC"/>
    <a:srgbClr val="005FA1"/>
    <a:srgbClr val="E17068"/>
    <a:srgbClr val="FE454A"/>
    <a:srgbClr val="E10202"/>
    <a:srgbClr val="EF41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529" autoAdjust="0"/>
  </p:normalViewPr>
  <p:slideViewPr>
    <p:cSldViewPr snapToObjects="1">
      <p:cViewPr>
        <p:scale>
          <a:sx n="84" d="100"/>
          <a:sy n="84" d="100"/>
        </p:scale>
        <p:origin x="-72" y="-72"/>
      </p:cViewPr>
      <p:guideLst>
        <p:guide orient="horz" pos="-4"/>
        <p:guide pos="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>
                <a:latin typeface="Arial" charset="0"/>
                <a:ea typeface="ヒラギノ角ゴ Pro W3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ヒラギノ角ゴ Pro W3" charset="0"/>
                <a:cs typeface="Arial" charset="0"/>
              </a:defRPr>
            </a:lvl1pPr>
          </a:lstStyle>
          <a:p>
            <a:pPr>
              <a:defRPr/>
            </a:pPr>
            <a:fld id="{1CD1E455-4012-4F5A-8399-C3B6CD4F08FC}" type="datetime1">
              <a:rPr lang="es-ES"/>
              <a:pPr>
                <a:defRPr/>
              </a:pPr>
              <a:t>25/04/2014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>
                <a:latin typeface="Arial" charset="0"/>
                <a:ea typeface="ヒラギノ角ゴ Pro W3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ヒラギノ角ゴ Pro W3" charset="0"/>
                <a:cs typeface="Arial" charset="0"/>
              </a:defRPr>
            </a:lvl1pPr>
          </a:lstStyle>
          <a:p>
            <a:pPr>
              <a:defRPr/>
            </a:pPr>
            <a:fld id="{8A11199D-3E68-4676-91C0-B18EFFCA6F6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02831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475" cy="463550"/>
          </a:xfrm>
          <a:prstGeom prst="rect">
            <a:avLst/>
          </a:prstGeom>
        </p:spPr>
        <p:txBody>
          <a:bodyPr vert="horz" wrap="square" lIns="90437" tIns="45218" rIns="90437" bIns="4521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1"/>
            <a:ext cx="3038475" cy="463550"/>
          </a:xfrm>
          <a:prstGeom prst="rect">
            <a:avLst/>
          </a:prstGeom>
        </p:spPr>
        <p:txBody>
          <a:bodyPr vert="horz" wrap="square" lIns="90437" tIns="45218" rIns="90437" bIns="4521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fld id="{FB9CFEF4-C79F-4AFD-BD8A-2DFB31D75022}" type="datetime1">
              <a:rPr lang="en-US"/>
              <a:pPr>
                <a:defRPr/>
              </a:pPr>
              <a:t>4/25/2014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0437" tIns="45218" rIns="90437" bIns="4521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9" y="4416426"/>
            <a:ext cx="5610225" cy="4181475"/>
          </a:xfrm>
          <a:prstGeom prst="rect">
            <a:avLst/>
          </a:prstGeom>
        </p:spPr>
        <p:txBody>
          <a:bodyPr vert="horz" wrap="square" lIns="90437" tIns="45218" rIns="90437" bIns="4521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1264"/>
            <a:ext cx="3038475" cy="463550"/>
          </a:xfrm>
          <a:prstGeom prst="rect">
            <a:avLst/>
          </a:prstGeom>
        </p:spPr>
        <p:txBody>
          <a:bodyPr vert="horz" wrap="square" lIns="90437" tIns="45218" rIns="90437" bIns="4521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31264"/>
            <a:ext cx="3038475" cy="463550"/>
          </a:xfrm>
          <a:prstGeom prst="rect">
            <a:avLst/>
          </a:prstGeom>
        </p:spPr>
        <p:txBody>
          <a:bodyPr vert="horz" wrap="square" lIns="90437" tIns="45218" rIns="90437" bIns="4521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fld id="{63F31FDC-EA3F-4D8C-88AB-09252AE6CA5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837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F31FDC-EA3F-4D8C-88AB-09252AE6CA5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32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F31FDC-EA3F-4D8C-88AB-09252AE6CA5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05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F31FDC-EA3F-4D8C-88AB-09252AE6CA5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32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F31FDC-EA3F-4D8C-88AB-09252AE6CA5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93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F31FDC-EA3F-4D8C-88AB-09252AE6CA5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62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F31FDC-EA3F-4D8C-88AB-09252AE6CA5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05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F31FDC-EA3F-4D8C-88AB-09252AE6CA5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44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4972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Gobierno de Chile | Ministerio XXXXX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3ECE1-EB2A-48C5-811B-F7289ABC729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66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Gobierno de Chile | Ministerio XXXXX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4C8AC-1248-43ED-996A-EC4CB239742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493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Gobierno de Chile | Ministerio XXXXX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381DD-9B89-4FE5-B812-F333A1DF0A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55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XXXXX</a:t>
            </a:r>
            <a:endParaRPr lang="es-ES_tradn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BB360-3B52-4A59-948E-6597C5CB79F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Marcador de fecha 1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Consejo de Gabinete Anual | 17.01.2014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9581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XXXXX</a:t>
            </a:r>
            <a:endParaRPr lang="es-ES_tradn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06608-C4E1-4115-AD16-67C09F71DBB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Marcador de fecha 1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Consejo de Gabinete Anual | 17.01.2014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74194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XXXXX</a:t>
            </a:r>
            <a:endParaRPr lang="es-ES_tradn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B25B-0320-47B9-B93E-636C1156994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Marcador de fecha 1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Consejo de Gabinete Anual | 17.01.2014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5649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XXXXX</a:t>
            </a:r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D4E7B-6936-421D-8F69-4A79D5D514A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Marcador de fecha 1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Consejo de Gabinete Anual | 17.01.2014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83111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XXXXX</a:t>
            </a:r>
            <a:endParaRPr lang="es-ES_tradnl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862EB-8345-438D-92D4-BEF36314A80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Marcador de fecha 1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Consejo de Gabinete Anual | 17.01.2014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63522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XXXXX</a:t>
            </a:r>
            <a:endParaRPr lang="es-ES_tradnl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FAB-D43B-4E5F-8E16-E09057FE37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Marcador de fecha 1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Consejo de Gabinete Anual | 17.01.2014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57508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XXXXX</a:t>
            </a:r>
            <a:endParaRPr lang="es-ES_tradnl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5C06B-A772-401B-8E60-41AFFF194D0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4" name="Marcador de fecha 1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Consejo de Gabinete Anual | 17.01.2014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4675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XXXXX</a:t>
            </a:r>
            <a:endParaRPr lang="es-ES_tradn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E6FCE-C1F8-463E-99FB-1584E7112E7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Marcador de fecha 1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Consejo de Gabinete Anual | 17.01.2014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06767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Gobierno de Chile | Ministerio XXXXX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79E71-FCBF-40E9-98E5-A778B3F728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62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Gobierno de Chile | Ministerio XXXXX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6A402-F46F-4EAB-8ABE-49C8CF2463C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765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Gobierno de Chile | Ministerio XXXXX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3F4C3-D8B0-49CA-AD8E-3A88DB0A6B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86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Gobierno de Chile | Ministerio XXXXX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216BF-55DA-447B-B8F5-802E3EF21C8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40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XXXXX</a:t>
            </a:r>
            <a:endParaRPr lang="es-ES_tradn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50D24-F56B-4352-ACF7-1E9E2F0DE4F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Marcador de fecha 1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Consejo de Gabinete Anual | 17.01.2014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238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XXXXX</a:t>
            </a:r>
            <a:endParaRPr lang="es-ES_tradn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1397F-F755-41DE-9E85-5D5BF4C6E9A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Marcador de fecha 1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Consejo de Gabinete Anual | 17.01.2014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460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XXXXX</a:t>
            </a:r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0C52B-5B1A-498F-BF88-42858EB6A65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Marcador de fecha 1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Consejo de Gabinete Anual | 17.01.2014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672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XXXXX</a:t>
            </a:r>
            <a:endParaRPr lang="es-ES_tradnl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B896C-9698-489A-BC06-7A1EFA934E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Marcador de fecha 1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Consejo de Gabinete Anual | 17.01.2014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45524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XXXXX</a:t>
            </a:r>
            <a:endParaRPr lang="es-ES_tradnl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F2E7B-F90E-417F-86AB-D2CD2246F37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Marcador de fecha 1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Consejo de Gabinete Anual | 17.01.2014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399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XXXXX</a:t>
            </a:r>
            <a:endParaRPr lang="es-ES_tradnl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9A97C-F54A-4166-8858-204BD7A5153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4" name="Marcador de fecha 1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Consejo de Gabinete Anual | 17.01.2014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35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Gobierno de Chile | Ministerio XXXXX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7BD11-F359-4F3C-B96F-7CD36131E07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1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9" r:id="rId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527800"/>
            <a:ext cx="4348163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aseline="0">
                <a:solidFill>
                  <a:srgbClr val="898989"/>
                </a:solidFill>
                <a:latin typeface="Calibri"/>
                <a:ea typeface="ヒラギノ角ゴ Pro W3" charset="0"/>
                <a:cs typeface="Calibri"/>
              </a:defRPr>
            </a:lvl1pPr>
          </a:lstStyle>
          <a:p>
            <a:pPr>
              <a:defRPr/>
            </a:pPr>
            <a:r>
              <a:rPr lang="es-ES_tradnl"/>
              <a:t>Gobierno de Chile | Ministerio XXXXX</a:t>
            </a:r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8" y="6527800"/>
            <a:ext cx="504825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fld id="{2EAEAD2D-42EC-4B50-B86D-2B1EEF84DA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2"/>
          </p:nvPr>
        </p:nvSpPr>
        <p:spPr>
          <a:xfrm>
            <a:off x="4572000" y="6527800"/>
            <a:ext cx="3168650" cy="193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Calibri"/>
                <a:ea typeface="ヒラギノ角ゴ Pro W3" charset="0"/>
                <a:cs typeface="Calibri"/>
              </a:defRPr>
            </a:lvl1pPr>
          </a:lstStyle>
          <a:p>
            <a:pPr>
              <a:defRPr/>
            </a:pPr>
            <a:r>
              <a:rPr lang="es-ES_tradnl"/>
              <a:t>Consejo de Gabinete Anual | 17.01.2014</a:t>
            </a:r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0" r:id="rId1"/>
    <p:sldLayoutId id="2147484241" r:id="rId2"/>
    <p:sldLayoutId id="2147484242" r:id="rId3"/>
    <p:sldLayoutId id="2147484243" r:id="rId4"/>
    <p:sldLayoutId id="2147484244" r:id="rId5"/>
    <p:sldLayoutId id="2147484245" r:id="rId6"/>
    <p:sldLayoutId id="2147484246" r:id="rId7"/>
    <p:sldLayoutId id="2147484254" r:id="rId8"/>
    <p:sldLayoutId id="2147484255" r:id="rId9"/>
    <p:sldLayoutId id="2147484256" r:id="rId10"/>
    <p:sldLayoutId id="2147484257" r:id="rId11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527800"/>
            <a:ext cx="4348163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aseline="0">
                <a:solidFill>
                  <a:srgbClr val="898989"/>
                </a:solidFill>
                <a:latin typeface="Calibri"/>
                <a:ea typeface="ヒラギノ角ゴ Pro W3" charset="0"/>
                <a:cs typeface="Calibri"/>
              </a:defRPr>
            </a:lvl1pPr>
          </a:lstStyle>
          <a:p>
            <a:pPr>
              <a:defRPr/>
            </a:pPr>
            <a:r>
              <a:rPr lang="es-ES_tradnl"/>
              <a:t>Gobierno de Chile | Ministerio XXXXX</a:t>
            </a:r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8" y="6527800"/>
            <a:ext cx="504825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fld id="{4E5403CF-2D34-4C94-9602-D7FD4986071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2"/>
          </p:nvPr>
        </p:nvSpPr>
        <p:spPr>
          <a:xfrm>
            <a:off x="4572000" y="6527800"/>
            <a:ext cx="3168650" cy="193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prstClr val="black">
                    <a:tint val="75000"/>
                  </a:prstClr>
                </a:solidFill>
                <a:latin typeface="Calibri"/>
                <a:ea typeface="ヒラギノ角ゴ Pro W3" charset="0"/>
                <a:cs typeface="Calibri"/>
              </a:defRPr>
            </a:lvl1pPr>
          </a:lstStyle>
          <a:p>
            <a:pPr>
              <a:defRPr/>
            </a:pPr>
            <a:r>
              <a:rPr lang="es-ES_tradnl"/>
              <a:t>Consejo de Gabinete Anual | 17.01.2014</a:t>
            </a:r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48" r:id="rId2"/>
    <p:sldLayoutId id="2147484249" r:id="rId3"/>
    <p:sldLayoutId id="2147484250" r:id="rId4"/>
    <p:sldLayoutId id="2147484251" r:id="rId5"/>
    <p:sldLayoutId id="2147484252" r:id="rId6"/>
    <p:sldLayoutId id="2147484253" r:id="rId7"/>
    <p:sldLayoutId id="2147484258" r:id="rId8"/>
    <p:sldLayoutId id="2147484259" r:id="rId9"/>
    <p:sldLayoutId id="2147484260" r:id="rId10"/>
    <p:sldLayoutId id="2147484261" r:id="rId11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2 Título"/>
          <p:cNvSpPr>
            <a:spLocks noGrp="1"/>
          </p:cNvSpPr>
          <p:nvPr>
            <p:ph type="ctrTitle"/>
          </p:nvPr>
        </p:nvSpPr>
        <p:spPr bwMode="auto">
          <a:xfrm>
            <a:off x="2051720" y="2780928"/>
            <a:ext cx="7772400" cy="936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</a:pPr>
            <a:r>
              <a:rPr lang="en-US" altLang="es-CL" sz="3200" dirty="0" smtClean="0">
                <a:ea typeface="ヒラギノ角ゴ Pro W3"/>
                <a:cs typeface="ヒラギノ角ゴ Pro W3"/>
              </a:rPr>
              <a:t>Isabel Monsalves Burgos </a:t>
            </a:r>
            <a:br>
              <a:rPr lang="en-US" altLang="es-CL" sz="3200" dirty="0" smtClean="0">
                <a:ea typeface="ヒラギノ角ゴ Pro W3"/>
                <a:cs typeface="ヒラギノ角ゴ Pro W3"/>
              </a:rPr>
            </a:br>
            <a:r>
              <a:rPr lang="en-US" altLang="es-CL" sz="3200" dirty="0" smtClean="0">
                <a:ea typeface="ヒラギノ角ゴ Pro W3"/>
                <a:cs typeface="ヒラギノ角ゴ Pro W3"/>
              </a:rPr>
              <a:t>SEREMI </a:t>
            </a:r>
            <a:r>
              <a:rPr lang="en-US" altLang="es-CL" sz="3200" dirty="0" err="1" smtClean="0">
                <a:ea typeface="ヒラギノ角ゴ Pro W3"/>
                <a:cs typeface="ヒラギノ角ゴ Pro W3"/>
              </a:rPr>
              <a:t>Región</a:t>
            </a:r>
            <a:r>
              <a:rPr lang="en-US" altLang="es-CL" sz="3200" dirty="0" smtClean="0">
                <a:ea typeface="ヒラギノ角ゴ Pro W3"/>
                <a:cs typeface="ヒラギノ角ゴ Pro W3"/>
              </a:rPr>
              <a:t> del </a:t>
            </a:r>
            <a:r>
              <a:rPr lang="en-US" altLang="es-CL" sz="3200" dirty="0" err="1" smtClean="0">
                <a:ea typeface="ヒラギノ角ゴ Pro W3"/>
                <a:cs typeface="ヒラギノ角ゴ Pro W3"/>
              </a:rPr>
              <a:t>Bíobío</a:t>
            </a:r>
            <a:endParaRPr lang="en-US" altLang="es-CL" sz="3200" dirty="0" smtClean="0">
              <a:ea typeface="ヒラギノ角ゴ Pro W3"/>
              <a:cs typeface="ヒラギノ角ゴ Pro W3"/>
            </a:endParaRPr>
          </a:p>
        </p:txBody>
      </p:sp>
      <p:pic>
        <p:nvPicPr>
          <p:cNvPr id="7" name="Picture 9" descr="Untitl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44720"/>
            <a:ext cx="2304256" cy="451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2 Título"/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</a:pPr>
            <a:r>
              <a:rPr lang="en-US" altLang="es-CL" sz="3200" dirty="0" smtClean="0">
                <a:ea typeface="ヒラギノ角ゴ Pro W3"/>
                <a:cs typeface="ヒラギノ角ゴ Pro W3"/>
              </a:rPr>
              <a:t>Ministerio de Economía, Fomento y Turismo</a:t>
            </a:r>
          </a:p>
        </p:txBody>
      </p:sp>
      <p:pic>
        <p:nvPicPr>
          <p:cNvPr id="12291" name="Picture 9" descr="Untitle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33"/>
          <a:stretch>
            <a:fillRect/>
          </a:stretch>
        </p:blipFill>
        <p:spPr bwMode="auto">
          <a:xfrm>
            <a:off x="539750" y="3284538"/>
            <a:ext cx="2303463" cy="357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755576" y="2286000"/>
            <a:ext cx="6400800" cy="609600"/>
          </a:xfrm>
        </p:spPr>
        <p:txBody>
          <a:bodyPr/>
          <a:lstStyle/>
          <a:p>
            <a:pPr algn="ctr">
              <a:defRPr/>
            </a:pPr>
            <a:r>
              <a:rPr lang="en-US" sz="2800" dirty="0" smtClean="0"/>
              <a:t>2014 – 2018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25675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7"/>
          <p:cNvSpPr>
            <a:spLocks noGrp="1"/>
          </p:cNvSpPr>
          <p:nvPr>
            <p:ph type="title"/>
          </p:nvPr>
        </p:nvSpPr>
        <p:spPr>
          <a:xfrm>
            <a:off x="223911" y="116632"/>
            <a:ext cx="8164513" cy="567283"/>
          </a:xfrm>
        </p:spPr>
        <p:txBody>
          <a:bodyPr/>
          <a:lstStyle/>
          <a:p>
            <a:r>
              <a:rPr lang="es-ES_tradnl" altLang="es-CL" sz="2800" b="1" dirty="0" smtClean="0">
                <a:latin typeface="+mj-lt"/>
                <a:ea typeface="ヒラギノ角ゴ Pro W3"/>
                <a:cs typeface="Verdana" pitchFamily="34" charset="0"/>
              </a:rPr>
              <a:t>Enfrentamos una economía en desaceleración </a:t>
            </a:r>
          </a:p>
        </p:txBody>
      </p:sp>
      <p:sp>
        <p:nvSpPr>
          <p:cNvPr id="14340" name="Slide Number Placeholder 9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1pPr>
            <a:lvl2pPr>
              <a:defRPr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2pPr>
            <a:lvl3pPr>
              <a:defRPr sz="16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3pPr>
            <a:lvl4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4pPr>
            <a:lvl5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9pPr>
          </a:lstStyle>
          <a:p>
            <a:pPr eaLnBrk="0" hangingPunct="0"/>
            <a:fld id="{9A61E50E-E489-417E-8F4D-11D8173E9E0B}" type="slidenum">
              <a:rPr lang="en-US" altLang="es-CL" sz="1000" smtClean="0">
                <a:solidFill>
                  <a:schemeClr val="tx1"/>
                </a:solidFill>
                <a:latin typeface="Arial" pitchFamily="34" charset="0"/>
              </a:rPr>
              <a:pPr eaLnBrk="0" hangingPunct="0"/>
              <a:t>2</a:t>
            </a:fld>
            <a:endParaRPr lang="en-US" altLang="es-CL" sz="10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4341" name="Marcador de pie de página 7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1pPr>
            <a:lvl2pPr>
              <a:defRPr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2pPr>
            <a:lvl3pPr>
              <a:defRPr sz="16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3pPr>
            <a:lvl4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4pPr>
            <a:lvl5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ES_tradnl" altLang="es-CL" sz="1100" dirty="0" smtClean="0">
                <a:solidFill>
                  <a:srgbClr val="898989"/>
                </a:solidFill>
              </a:rPr>
              <a:t>Gobierno de Chile | Ministerio de Economía, Fomento y Turismo 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idx="1"/>
          </p:nvPr>
        </p:nvSpPr>
        <p:spPr>
          <a:xfrm>
            <a:off x="202406" y="931032"/>
            <a:ext cx="8596313" cy="4958680"/>
          </a:xfrm>
        </p:spPr>
        <p:txBody>
          <a:bodyPr/>
          <a:lstStyle/>
          <a:p>
            <a:pPr algn="just"/>
            <a:r>
              <a:rPr lang="es-CL" altLang="es-CL" dirty="0" smtClean="0">
                <a:ea typeface="ヒラギノ角ゴ Pro W3"/>
                <a:cs typeface="ヒラギノ角ゴ Pro W3"/>
              </a:rPr>
              <a:t>Las condiciones externas ya no son tan favorables.</a:t>
            </a:r>
          </a:p>
          <a:p>
            <a:pPr marL="0" indent="0" algn="just">
              <a:buNone/>
            </a:pPr>
            <a:endParaRPr lang="es-CL" altLang="es-CL" dirty="0">
              <a:ea typeface="ヒラギノ角ゴ Pro W3"/>
              <a:cs typeface="ヒラギノ角ゴ Pro W3"/>
            </a:endParaRPr>
          </a:p>
          <a:p>
            <a:pPr algn="just"/>
            <a:r>
              <a:rPr lang="es-CL" altLang="es-CL" dirty="0">
                <a:ea typeface="ヒラギノ角ゴ Pro W3"/>
                <a:cs typeface="ヒラギノ角ゴ Pro W3"/>
              </a:rPr>
              <a:t>Falta de reformas </a:t>
            </a:r>
            <a:r>
              <a:rPr lang="es-CL" altLang="es-CL" dirty="0" smtClean="0">
                <a:ea typeface="ヒラギノ角ゴ Pro W3"/>
                <a:cs typeface="ヒラギノ角ゴ Pro W3"/>
              </a:rPr>
              <a:t>estructurales pro crecimiento. </a:t>
            </a:r>
          </a:p>
          <a:p>
            <a:pPr lvl="1" algn="just"/>
            <a:r>
              <a:rPr lang="es-CL" altLang="es-CL" dirty="0" smtClean="0">
                <a:ea typeface="ヒラギノ角ゴ Pro W3"/>
                <a:cs typeface="ヒラギノ角ゴ Pro W3"/>
              </a:rPr>
              <a:t>Por </a:t>
            </a:r>
            <a:r>
              <a:rPr lang="es-CL" altLang="es-CL" dirty="0">
                <a:ea typeface="ヒラギノ角ゴ Pro W3"/>
                <a:cs typeface="ヒラギノ角ゴ Pro W3"/>
              </a:rPr>
              <a:t>ejemplo, en el mercado laboral y el sistema educacional</a:t>
            </a:r>
            <a:r>
              <a:rPr lang="es-CL" altLang="es-CL" dirty="0" smtClean="0">
                <a:ea typeface="ヒラギノ角ゴ Pro W3"/>
                <a:cs typeface="ヒラギノ角ゴ Pro W3"/>
              </a:rPr>
              <a:t>.</a:t>
            </a:r>
          </a:p>
          <a:p>
            <a:pPr algn="just"/>
            <a:endParaRPr lang="es-CL" altLang="es-CL" dirty="0">
              <a:ea typeface="ヒラギノ角ゴ Pro W3"/>
              <a:cs typeface="ヒラギノ角ゴ Pro W3"/>
            </a:endParaRPr>
          </a:p>
          <a:p>
            <a:pPr algn="just"/>
            <a:endParaRPr lang="es-CL" altLang="es-CL" dirty="0" smtClean="0">
              <a:ea typeface="ヒラギノ角ゴ Pro W3"/>
              <a:cs typeface="ヒラギノ角ゴ Pro W3"/>
            </a:endParaRPr>
          </a:p>
          <a:p>
            <a:pPr algn="just"/>
            <a:r>
              <a:rPr lang="es-CL" altLang="es-CL" b="1" dirty="0"/>
              <a:t>Todo esto ya se comienza a reflejar en las cifra de actividad económica e inversión. </a:t>
            </a:r>
          </a:p>
          <a:p>
            <a:pPr algn="just"/>
            <a:endParaRPr lang="es-CL" altLang="es-CL" sz="1800" b="1" dirty="0" smtClean="0">
              <a:solidFill>
                <a:srgbClr val="006CB7"/>
              </a:solidFill>
              <a:latin typeface="Verdana" pitchFamily="34" charset="0"/>
              <a:ea typeface="ヒラギノ角ゴ Pro W3"/>
              <a:cs typeface="Verdana" pitchFamily="34" charset="0"/>
            </a:endParaRPr>
          </a:p>
          <a:p>
            <a:pPr algn="just"/>
            <a:endParaRPr lang="es-CL" altLang="es-CL" dirty="0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1841751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7"/>
          <p:cNvSpPr>
            <a:spLocks noGrp="1"/>
          </p:cNvSpPr>
          <p:nvPr>
            <p:ph type="title"/>
          </p:nvPr>
        </p:nvSpPr>
        <p:spPr>
          <a:xfrm>
            <a:off x="151902" y="44624"/>
            <a:ext cx="8596811" cy="567283"/>
          </a:xfrm>
        </p:spPr>
        <p:txBody>
          <a:bodyPr/>
          <a:lstStyle/>
          <a:p>
            <a:r>
              <a:rPr lang="es-ES_tradnl" altLang="es-CL" sz="2800" b="1" dirty="0">
                <a:latin typeface="+mj-lt"/>
                <a:ea typeface="ヒラギノ角ゴ Pro W3"/>
                <a:cs typeface="Verdana" pitchFamily="34" charset="0"/>
              </a:rPr>
              <a:t>Economía </a:t>
            </a:r>
            <a:r>
              <a:rPr lang="es-ES_tradnl" altLang="es-CL" sz="2800" b="1" dirty="0" smtClean="0">
                <a:latin typeface="+mj-lt"/>
                <a:ea typeface="ヒラギノ角ゴ Pro W3"/>
                <a:cs typeface="Verdana" pitchFamily="34" charset="0"/>
              </a:rPr>
              <a:t>debe diversificarse y generar ganancias </a:t>
            </a:r>
            <a:r>
              <a:rPr lang="es-ES_tradnl" altLang="es-CL" sz="2800" b="1" dirty="0">
                <a:latin typeface="+mj-lt"/>
                <a:ea typeface="ヒラギノ角ゴ Pro W3"/>
                <a:cs typeface="Verdana" pitchFamily="34" charset="0"/>
              </a:rPr>
              <a:t>en productividad</a:t>
            </a:r>
            <a:br>
              <a:rPr lang="es-ES_tradnl" altLang="es-CL" sz="2800" b="1" dirty="0">
                <a:latin typeface="+mj-lt"/>
                <a:ea typeface="ヒラギノ角ゴ Pro W3"/>
                <a:cs typeface="Verdana" pitchFamily="34" charset="0"/>
              </a:rPr>
            </a:br>
            <a:endParaRPr lang="es-ES_tradnl" altLang="es-CL" sz="2800" b="1" dirty="0">
              <a:latin typeface="+mj-lt"/>
              <a:ea typeface="ヒラギノ角ゴ Pro W3"/>
              <a:cs typeface="Verdana" pitchFamily="34" charset="0"/>
            </a:endParaRPr>
          </a:p>
        </p:txBody>
      </p:sp>
      <p:sp>
        <p:nvSpPr>
          <p:cNvPr id="14339" name="Content Placeholder 8"/>
          <p:cNvSpPr>
            <a:spLocks noGrp="1"/>
          </p:cNvSpPr>
          <p:nvPr>
            <p:ph idx="1"/>
          </p:nvPr>
        </p:nvSpPr>
        <p:spPr>
          <a:xfrm>
            <a:off x="151902" y="980728"/>
            <a:ext cx="8596313" cy="4958680"/>
          </a:xfrm>
        </p:spPr>
        <p:txBody>
          <a:bodyPr/>
          <a:lstStyle/>
          <a:p>
            <a:pPr algn="just"/>
            <a:r>
              <a:rPr lang="es-CL" altLang="es-CL" dirty="0" smtClean="0">
                <a:ea typeface="ヒラギノ角ゴ Pro W3"/>
                <a:cs typeface="ヒラギノ角ゴ Pro W3"/>
              </a:rPr>
              <a:t>Mantener consistencia </a:t>
            </a:r>
            <a:r>
              <a:rPr lang="es-CL" altLang="es-CL" dirty="0">
                <a:ea typeface="ヒラギノ角ゴ Pro W3"/>
                <a:cs typeface="ヒラギノ角ゴ Pro W3"/>
              </a:rPr>
              <a:t>en la estrategia de innovación de largo </a:t>
            </a:r>
            <a:r>
              <a:rPr lang="es-CL" altLang="es-CL" dirty="0" smtClean="0">
                <a:ea typeface="ヒラギノ角ゴ Pro W3"/>
                <a:cs typeface="ヒラギノ角ゴ Pro W3"/>
              </a:rPr>
              <a:t>plazo. </a:t>
            </a:r>
          </a:p>
          <a:p>
            <a:pPr algn="just"/>
            <a:endParaRPr lang="es-CL" altLang="es-CL" dirty="0" smtClean="0">
              <a:ea typeface="ヒラギノ角ゴ Pro W3"/>
              <a:cs typeface="ヒラギノ角ゴ Pro W3"/>
            </a:endParaRPr>
          </a:p>
          <a:p>
            <a:pPr algn="just"/>
            <a:r>
              <a:rPr lang="es-CL" altLang="es-CL" dirty="0" smtClean="0">
                <a:ea typeface="ヒラギノ角ゴ Pro W3"/>
                <a:cs typeface="ヒラギノ角ゴ Pro W3"/>
              </a:rPr>
              <a:t>Aumentar de manera sostenida la inversión en investigación y desarrollo.</a:t>
            </a:r>
          </a:p>
          <a:p>
            <a:pPr algn="just"/>
            <a:endParaRPr lang="es-CL" altLang="es-CL" dirty="0" smtClean="0">
              <a:ea typeface="ヒラギノ角ゴ Pro W3"/>
              <a:cs typeface="ヒラギノ角ゴ Pro W3"/>
            </a:endParaRPr>
          </a:p>
          <a:p>
            <a:pPr algn="just"/>
            <a:r>
              <a:rPr lang="es-CL" altLang="es-CL" dirty="0">
                <a:ea typeface="ヒラギノ角ゴ Pro W3"/>
                <a:cs typeface="ヒラギノ角ゴ Pro W3"/>
              </a:rPr>
              <a:t>Apoyar la productividad de sectores ya desarrollados, pero </a:t>
            </a:r>
            <a:r>
              <a:rPr lang="es-CL" altLang="es-CL" dirty="0" smtClean="0">
                <a:ea typeface="ヒラギノ角ゴ Pro W3"/>
                <a:cs typeface="ヒラギノ角ゴ Pro W3"/>
              </a:rPr>
              <a:t>también tomar un rol activo en </a:t>
            </a:r>
            <a:r>
              <a:rPr lang="es-CL" altLang="es-CL" u="sng" dirty="0" smtClean="0">
                <a:ea typeface="ヒラギノ角ゴ Pro W3"/>
                <a:cs typeface="ヒラギノ角ゴ Pro W3"/>
              </a:rPr>
              <a:t>el </a:t>
            </a:r>
            <a:r>
              <a:rPr lang="es-CL" altLang="es-CL" u="sng" dirty="0">
                <a:ea typeface="ヒラギノ角ゴ Pro W3"/>
                <a:cs typeface="ヒラギノ角ゴ Pro W3"/>
              </a:rPr>
              <a:t>desarrollo de nuevos sectores</a:t>
            </a:r>
            <a:r>
              <a:rPr lang="es-CL" altLang="es-CL" dirty="0">
                <a:ea typeface="ヒラギノ角ゴ Pro W3"/>
                <a:cs typeface="ヒラギノ角ゴ Pro W3"/>
              </a:rPr>
              <a:t> </a:t>
            </a:r>
            <a:r>
              <a:rPr lang="es-CL" altLang="es-CL" dirty="0" smtClean="0">
                <a:ea typeface="ヒラギノ角ゴ Pro W3"/>
                <a:cs typeface="ヒラギノ角ゴ Pro W3"/>
              </a:rPr>
              <a:t>con </a:t>
            </a:r>
            <a:r>
              <a:rPr lang="es-CL" altLang="es-CL" dirty="0">
                <a:ea typeface="ヒラギノ角ゴ Pro W3"/>
                <a:cs typeface="ヒラギノ角ゴ Pro W3"/>
              </a:rPr>
              <a:t>alto potencial de </a:t>
            </a:r>
            <a:r>
              <a:rPr lang="es-CL" altLang="es-CL" dirty="0" smtClean="0">
                <a:ea typeface="ヒラギノ角ゴ Pro W3"/>
                <a:cs typeface="ヒラギノ角ゴ Pro W3"/>
              </a:rPr>
              <a:t>crecimiento:</a:t>
            </a:r>
          </a:p>
          <a:p>
            <a:pPr lvl="1" algn="just"/>
            <a:r>
              <a:rPr lang="es-CL" altLang="es-CL" dirty="0">
                <a:ea typeface="ヒラギノ角ゴ Pro W3"/>
                <a:cs typeface="ヒラギノ角ゴ Pro W3"/>
              </a:rPr>
              <a:t>I</a:t>
            </a:r>
            <a:r>
              <a:rPr lang="es-CL" altLang="es-CL" dirty="0" smtClean="0">
                <a:ea typeface="ヒラギノ角ゴ Pro W3"/>
                <a:cs typeface="ヒラギノ角ゴ Pro W3"/>
              </a:rPr>
              <a:t>dentificar oportunidades</a:t>
            </a:r>
          </a:p>
          <a:p>
            <a:pPr lvl="1" algn="just"/>
            <a:r>
              <a:rPr lang="es-CL" altLang="es-CL" dirty="0" smtClean="0">
                <a:ea typeface="ヒラギノ角ゴ Pro W3"/>
                <a:cs typeface="ヒラギノ角ゴ Pro W3"/>
              </a:rPr>
              <a:t>Vincular sectores</a:t>
            </a:r>
          </a:p>
          <a:p>
            <a:pPr lvl="1" algn="just"/>
            <a:r>
              <a:rPr lang="es-CL" altLang="es-CL" dirty="0" smtClean="0">
                <a:ea typeface="ヒラギノ角ゴ Pro W3"/>
                <a:cs typeface="ヒラギノ角ゴ Pro W3"/>
              </a:rPr>
              <a:t>Coordinar actores público y privado</a:t>
            </a:r>
          </a:p>
          <a:p>
            <a:pPr lvl="1" algn="just"/>
            <a:r>
              <a:rPr lang="es-CL" altLang="es-CL" dirty="0" smtClean="0">
                <a:ea typeface="ヒラギノ角ゴ Pro W3"/>
                <a:cs typeface="ヒラギノ角ゴ Pro W3"/>
              </a:rPr>
              <a:t>Financiar bienes públicos estratégicos</a:t>
            </a:r>
            <a:endParaRPr lang="es-CL" altLang="es-CL" dirty="0">
              <a:ea typeface="ヒラギノ角ゴ Pro W3"/>
              <a:cs typeface="ヒラギノ角ゴ Pro W3"/>
            </a:endParaRPr>
          </a:p>
          <a:p>
            <a:pPr lvl="1" algn="just"/>
            <a:r>
              <a:rPr lang="es-CL" altLang="es-CL" dirty="0" smtClean="0">
                <a:ea typeface="ヒラギノ角ゴ Pro W3"/>
                <a:cs typeface="ヒラギノ角ゴ Pro W3"/>
              </a:rPr>
              <a:t>Política de </a:t>
            </a:r>
            <a:r>
              <a:rPr lang="es-CL" altLang="es-CL" dirty="0" err="1" smtClean="0">
                <a:ea typeface="ヒラギノ角ゴ Pro W3"/>
                <a:cs typeface="ヒラギノ角ゴ Pro W3"/>
              </a:rPr>
              <a:t>cluster</a:t>
            </a:r>
            <a:endParaRPr lang="es-CL" altLang="es-CL" dirty="0" smtClean="0">
              <a:ea typeface="ヒラギノ角ゴ Pro W3"/>
              <a:cs typeface="ヒラギノ角ゴ Pro W3"/>
            </a:endParaRPr>
          </a:p>
          <a:p>
            <a:pPr algn="just"/>
            <a:endParaRPr lang="es-CL" altLang="es-CL" dirty="0">
              <a:ea typeface="ヒラギノ角ゴ Pro W3"/>
              <a:cs typeface="ヒラギノ角ゴ Pro W3"/>
            </a:endParaRPr>
          </a:p>
          <a:p>
            <a:pPr algn="just"/>
            <a:r>
              <a:rPr lang="es-CL" altLang="es-CL" b="1" dirty="0" smtClean="0">
                <a:ea typeface="ヒラギノ角ゴ Pro W3"/>
                <a:cs typeface="ヒラギノ角ゴ Pro W3"/>
              </a:rPr>
              <a:t>Debemos potenciar de </a:t>
            </a:r>
            <a:r>
              <a:rPr lang="es-CL" altLang="es-CL" b="1" dirty="0">
                <a:ea typeface="ヒラギノ角ゴ Pro W3"/>
                <a:cs typeface="ヒラギノ角ゴ Pro W3"/>
              </a:rPr>
              <a:t>nuestra habilidad para mantener un crecimiento </a:t>
            </a:r>
            <a:r>
              <a:rPr lang="es-CL" altLang="es-CL" b="1" dirty="0" smtClean="0">
                <a:ea typeface="ヒラギノ角ゴ Pro W3"/>
                <a:cs typeface="ヒラギノ角ゴ Pro W3"/>
              </a:rPr>
              <a:t>sostenido e identificar cuáles serán los sectores que impulsarán la economía en el futuro. </a:t>
            </a:r>
            <a:endParaRPr lang="es-CL" altLang="es-CL" b="1" dirty="0">
              <a:ea typeface="ヒラギノ角ゴ Pro W3"/>
              <a:cs typeface="ヒラギノ角ゴ Pro W3"/>
            </a:endParaRPr>
          </a:p>
        </p:txBody>
      </p:sp>
      <p:sp>
        <p:nvSpPr>
          <p:cNvPr id="14340" name="Slide Number Placeholder 9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1pPr>
            <a:lvl2pPr>
              <a:defRPr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2pPr>
            <a:lvl3pPr>
              <a:defRPr sz="16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3pPr>
            <a:lvl4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4pPr>
            <a:lvl5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9pPr>
          </a:lstStyle>
          <a:p>
            <a:pPr eaLnBrk="0" hangingPunct="0"/>
            <a:fld id="{9A61E50E-E489-417E-8F4D-11D8173E9E0B}" type="slidenum">
              <a:rPr lang="en-US" altLang="es-CL" sz="1000" smtClean="0">
                <a:solidFill>
                  <a:schemeClr val="tx1"/>
                </a:solidFill>
                <a:latin typeface="Arial" pitchFamily="34" charset="0"/>
              </a:rPr>
              <a:pPr eaLnBrk="0" hangingPunct="0"/>
              <a:t>3</a:t>
            </a:fld>
            <a:endParaRPr lang="en-US" altLang="es-CL" sz="10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4341" name="Marcador de pie de página 7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1pPr>
            <a:lvl2pPr>
              <a:defRPr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2pPr>
            <a:lvl3pPr>
              <a:defRPr sz="16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3pPr>
            <a:lvl4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4pPr>
            <a:lvl5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ES_tradnl" altLang="es-CL" sz="1100" dirty="0" smtClean="0">
                <a:solidFill>
                  <a:srgbClr val="898989"/>
                </a:solidFill>
              </a:rPr>
              <a:t>, Fomento y Turismo </a:t>
            </a:r>
          </a:p>
        </p:txBody>
      </p:sp>
    </p:spTree>
    <p:extLst>
      <p:ext uri="{BB962C8B-B14F-4D97-AF65-F5344CB8AC3E}">
        <p14:creationId xmlns:p14="http://schemas.microsoft.com/office/powerpoint/2010/main" val="14999917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7"/>
          <p:cNvSpPr>
            <a:spLocks noGrp="1"/>
          </p:cNvSpPr>
          <p:nvPr>
            <p:ph type="title"/>
          </p:nvPr>
        </p:nvSpPr>
        <p:spPr>
          <a:xfrm>
            <a:off x="222583" y="152491"/>
            <a:ext cx="8330983" cy="567283"/>
          </a:xfrm>
        </p:spPr>
        <p:txBody>
          <a:bodyPr/>
          <a:lstStyle/>
          <a:p>
            <a:r>
              <a:rPr lang="es-ES_tradnl" altLang="es-CL" sz="2800" b="1" dirty="0">
                <a:latin typeface="+mj-lt"/>
                <a:ea typeface="ヒラギノ角ゴ Pro W3"/>
                <a:cs typeface="Verdana" pitchFamily="34" charset="0"/>
              </a:rPr>
              <a:t>D</a:t>
            </a:r>
            <a:r>
              <a:rPr lang="es-ES_tradnl" altLang="es-CL" sz="2800" b="1" dirty="0" smtClean="0">
                <a:latin typeface="+mj-lt"/>
                <a:ea typeface="ヒラギノ角ゴ Pro W3"/>
                <a:cs typeface="Verdana" pitchFamily="34" charset="0"/>
              </a:rPr>
              <a:t>eterioro de las confianzas en el funcionamiento de los mercados</a:t>
            </a:r>
          </a:p>
        </p:txBody>
      </p:sp>
      <p:sp>
        <p:nvSpPr>
          <p:cNvPr id="14339" name="Content Placeholder 8"/>
          <p:cNvSpPr>
            <a:spLocks noGrp="1"/>
          </p:cNvSpPr>
          <p:nvPr>
            <p:ph idx="1"/>
          </p:nvPr>
        </p:nvSpPr>
        <p:spPr>
          <a:xfrm>
            <a:off x="202406" y="1422648"/>
            <a:ext cx="8596313" cy="4814664"/>
          </a:xfrm>
        </p:spPr>
        <p:txBody>
          <a:bodyPr/>
          <a:lstStyle/>
          <a:p>
            <a:pPr algn="just"/>
            <a:r>
              <a:rPr lang="es-ES_tradnl" dirty="0"/>
              <a:t>Los chilenos </a:t>
            </a:r>
            <a:r>
              <a:rPr lang="es-ES_tradnl" dirty="0" smtClean="0"/>
              <a:t>resienten </a:t>
            </a:r>
            <a:r>
              <a:rPr lang="es-ES_tradnl" dirty="0"/>
              <a:t>cada vez con más fuerzas los </a:t>
            </a:r>
            <a:r>
              <a:rPr lang="es-ES_tradnl" dirty="0" smtClean="0"/>
              <a:t>abusos</a:t>
            </a:r>
            <a:r>
              <a:rPr lang="es-ES_tradnl" dirty="0"/>
              <a:t> </a:t>
            </a:r>
            <a:r>
              <a:rPr lang="es-ES_tradnl" dirty="0" smtClean="0"/>
              <a:t>y las </a:t>
            </a:r>
            <a:r>
              <a:rPr lang="es-ES_tradnl" dirty="0"/>
              <a:t>actividades que </a:t>
            </a:r>
            <a:r>
              <a:rPr lang="es-ES_tradnl" dirty="0" smtClean="0"/>
              <a:t>–por falta de competencia- generan </a:t>
            </a:r>
            <a:r>
              <a:rPr lang="es-ES_tradnl" dirty="0"/>
              <a:t>ganancias </a:t>
            </a:r>
            <a:r>
              <a:rPr lang="es-ES_tradnl" dirty="0" smtClean="0"/>
              <a:t>injustificadas.</a:t>
            </a:r>
          </a:p>
          <a:p>
            <a:pPr algn="just"/>
            <a:endParaRPr lang="es-ES_tradnl" dirty="0"/>
          </a:p>
          <a:p>
            <a:pPr algn="just"/>
            <a:r>
              <a:rPr lang="es-ES_tradnl" dirty="0" smtClean="0"/>
              <a:t>Se requieren mejoras en la institucionalidad </a:t>
            </a:r>
            <a:r>
              <a:rPr lang="es-ES_tradnl" dirty="0"/>
              <a:t>para la protección de los consumidores y la libre </a:t>
            </a:r>
            <a:r>
              <a:rPr lang="es-ES_tradnl" dirty="0" smtClean="0"/>
              <a:t>competencia.</a:t>
            </a:r>
          </a:p>
          <a:p>
            <a:pPr algn="just"/>
            <a:endParaRPr lang="es-ES_tradnl" dirty="0"/>
          </a:p>
          <a:p>
            <a:pPr algn="just"/>
            <a:r>
              <a:rPr lang="es-ES_tradnl" dirty="0" smtClean="0"/>
              <a:t>Pero también información y mecanismos de mercado que empoderen a los consumidores y generen competencia. </a:t>
            </a:r>
            <a:endParaRPr lang="es-ES_tradnl" dirty="0"/>
          </a:p>
          <a:p>
            <a:pPr marL="0" indent="0" algn="just">
              <a:buNone/>
            </a:pPr>
            <a:endParaRPr lang="es-CL" altLang="es-CL" dirty="0" smtClean="0">
              <a:ea typeface="ヒラギノ角ゴ Pro W3"/>
              <a:cs typeface="ヒラギノ角ゴ Pro W3"/>
            </a:endParaRPr>
          </a:p>
          <a:p>
            <a:pPr algn="just"/>
            <a:r>
              <a:rPr lang="es-CL" altLang="es-CL" dirty="0" smtClean="0">
                <a:ea typeface="ヒラギノ角ゴ Pro W3"/>
                <a:cs typeface="ヒラギノ角ゴ Pro W3"/>
              </a:rPr>
              <a:t>Desigual distribución de la riqueza y también de las oportunidades.</a:t>
            </a:r>
          </a:p>
          <a:p>
            <a:pPr algn="just"/>
            <a:endParaRPr lang="es-CL" altLang="es-CL" dirty="0">
              <a:ea typeface="ヒラギノ角ゴ Pro W3"/>
              <a:cs typeface="ヒラギノ角ゴ Pro W3"/>
            </a:endParaRPr>
          </a:p>
          <a:p>
            <a:pPr algn="just"/>
            <a:endParaRPr lang="es-CL" altLang="es-CL" dirty="0" smtClean="0">
              <a:ea typeface="ヒラギノ角ゴ Pro W3"/>
              <a:cs typeface="ヒラギノ角ゴ Pro W3"/>
            </a:endParaRPr>
          </a:p>
          <a:p>
            <a:pPr algn="just"/>
            <a:endParaRPr lang="es-CL" altLang="es-CL" dirty="0">
              <a:ea typeface="ヒラギノ角ゴ Pro W3"/>
              <a:cs typeface="ヒラギノ角ゴ Pro W3"/>
            </a:endParaRPr>
          </a:p>
        </p:txBody>
      </p:sp>
      <p:sp>
        <p:nvSpPr>
          <p:cNvPr id="14340" name="Slide Number Placeholder 9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1pPr>
            <a:lvl2pPr>
              <a:defRPr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2pPr>
            <a:lvl3pPr>
              <a:defRPr sz="16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3pPr>
            <a:lvl4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4pPr>
            <a:lvl5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9pPr>
          </a:lstStyle>
          <a:p>
            <a:pPr eaLnBrk="0" hangingPunct="0"/>
            <a:fld id="{9A61E50E-E489-417E-8F4D-11D8173E9E0B}" type="slidenum">
              <a:rPr lang="en-US" altLang="es-CL" sz="1000" smtClean="0">
                <a:solidFill>
                  <a:schemeClr val="tx1"/>
                </a:solidFill>
                <a:latin typeface="Arial" pitchFamily="34" charset="0"/>
              </a:rPr>
              <a:pPr eaLnBrk="0" hangingPunct="0"/>
              <a:t>4</a:t>
            </a:fld>
            <a:endParaRPr lang="en-US" altLang="es-CL" sz="10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4341" name="Marcador de pie de página 7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1pPr>
            <a:lvl2pPr>
              <a:defRPr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2pPr>
            <a:lvl3pPr>
              <a:defRPr sz="16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3pPr>
            <a:lvl4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4pPr>
            <a:lvl5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ES_tradnl" altLang="es-CL" sz="1100" smtClean="0">
                <a:solidFill>
                  <a:srgbClr val="898989"/>
                </a:solidFill>
              </a:rPr>
              <a:t>Gobierno de Chile | Ministerio de Economía, Fomento y Turismo </a:t>
            </a:r>
          </a:p>
        </p:txBody>
      </p:sp>
    </p:spTree>
    <p:extLst>
      <p:ext uri="{BB962C8B-B14F-4D97-AF65-F5344CB8AC3E}">
        <p14:creationId xmlns:p14="http://schemas.microsoft.com/office/powerpoint/2010/main" val="19813239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7"/>
          <p:cNvSpPr>
            <a:spLocks noGrp="1"/>
          </p:cNvSpPr>
          <p:nvPr>
            <p:ph type="title"/>
          </p:nvPr>
        </p:nvSpPr>
        <p:spPr>
          <a:xfrm>
            <a:off x="151903" y="44624"/>
            <a:ext cx="8164513" cy="567283"/>
          </a:xfrm>
        </p:spPr>
        <p:txBody>
          <a:bodyPr/>
          <a:lstStyle/>
          <a:p>
            <a:r>
              <a:rPr lang="es-ES_tradnl" altLang="es-CL" sz="2800" b="1" dirty="0">
                <a:latin typeface="+mj-lt"/>
                <a:ea typeface="ヒラギノ角ゴ Pro W3"/>
                <a:cs typeface="Verdana" pitchFamily="34" charset="0"/>
              </a:rPr>
              <a:t>¿Qué necesitamos?</a:t>
            </a:r>
          </a:p>
        </p:txBody>
      </p:sp>
      <p:sp>
        <p:nvSpPr>
          <p:cNvPr id="14339" name="Content Placeholder 8"/>
          <p:cNvSpPr>
            <a:spLocks noGrp="1"/>
          </p:cNvSpPr>
          <p:nvPr>
            <p:ph idx="1"/>
          </p:nvPr>
        </p:nvSpPr>
        <p:spPr>
          <a:xfrm>
            <a:off x="152400" y="620688"/>
            <a:ext cx="8524055" cy="5907112"/>
          </a:xfrm>
        </p:spPr>
        <p:txBody>
          <a:bodyPr/>
          <a:lstStyle/>
          <a:p>
            <a:pPr algn="just"/>
            <a:r>
              <a:rPr lang="es-CL" altLang="es-CL" b="1" dirty="0" smtClean="0">
                <a:ea typeface="ヒラギノ角ゴ Pro W3"/>
                <a:cs typeface="ヒラギノ角ゴ Pro W3"/>
              </a:rPr>
              <a:t>Sentar las bases para una nueva estrategia productiva:</a:t>
            </a:r>
          </a:p>
          <a:p>
            <a:pPr marL="457200" lvl="1" indent="0" algn="just">
              <a:buNone/>
            </a:pPr>
            <a:endParaRPr lang="es-CL" altLang="es-CL" dirty="0" smtClean="0">
              <a:ea typeface="ヒラギノ角ゴ Pro W3"/>
              <a:cs typeface="ヒラギノ角ゴ Pro W3"/>
            </a:endParaRPr>
          </a:p>
          <a:p>
            <a:pPr lvl="1" algn="just"/>
            <a:r>
              <a:rPr lang="es-CL" altLang="es-CL" b="1" dirty="0" smtClean="0">
                <a:ea typeface="ヒラギノ角ゴ Pro W3"/>
                <a:cs typeface="ヒラギノ角ゴ Pro W3"/>
              </a:rPr>
              <a:t>Aumentar la productividad de las empresas, en especial de las PYMES: </a:t>
            </a:r>
          </a:p>
          <a:p>
            <a:pPr lvl="2" algn="just"/>
            <a:r>
              <a:rPr lang="es-CL" altLang="es-CL" dirty="0" smtClean="0">
                <a:ea typeface="ヒラギノ角ゴ Pro W3"/>
                <a:cs typeface="ヒラギノ角ゴ Pro W3"/>
              </a:rPr>
              <a:t>Financiamiento, gestión, mejoras en los mercados. </a:t>
            </a:r>
            <a:endParaRPr lang="es-CL" altLang="es-CL" dirty="0">
              <a:ea typeface="ヒラギノ角ゴ Pro W3"/>
              <a:cs typeface="ヒラギノ角ゴ Pro W3"/>
            </a:endParaRPr>
          </a:p>
          <a:p>
            <a:pPr marL="914400" lvl="2" indent="0" algn="just">
              <a:buNone/>
            </a:pPr>
            <a:endParaRPr lang="es-CL" altLang="es-CL" dirty="0" smtClean="0">
              <a:ea typeface="ヒラギノ角ゴ Pro W3"/>
              <a:cs typeface="ヒラギノ角ゴ Pro W3"/>
            </a:endParaRPr>
          </a:p>
          <a:p>
            <a:pPr lvl="1" algn="just"/>
            <a:r>
              <a:rPr lang="es-CL" altLang="es-CL" b="1" dirty="0" smtClean="0">
                <a:ea typeface="ヒラギノ角ゴ Pro W3"/>
                <a:cs typeface="ヒラギノ角ゴ Pro W3"/>
              </a:rPr>
              <a:t>Aumentar la productividad de los trabajadores: </a:t>
            </a:r>
          </a:p>
          <a:p>
            <a:pPr lvl="2" algn="just"/>
            <a:r>
              <a:rPr lang="es-CL" altLang="es-CL" dirty="0">
                <a:ea typeface="ヒラギノ角ゴ Pro W3"/>
                <a:cs typeface="ヒラギノ角ゴ Pro W3"/>
              </a:rPr>
              <a:t>C</a:t>
            </a:r>
            <a:r>
              <a:rPr lang="es-CL" altLang="es-CL" dirty="0" smtClean="0">
                <a:ea typeface="ヒラギノ角ゴ Pro W3"/>
                <a:cs typeface="ヒラギノ角ゴ Pro W3"/>
              </a:rPr>
              <a:t>apacitaciones, certificación laboral, vincular inversión en capital humano con necesidades productivas. </a:t>
            </a:r>
          </a:p>
          <a:p>
            <a:pPr lvl="1" algn="just"/>
            <a:endParaRPr lang="es-CL" altLang="es-CL" b="1" dirty="0" smtClean="0">
              <a:ea typeface="ヒラギノ角ゴ Pro W3"/>
              <a:cs typeface="ヒラギノ角ゴ Pro W3"/>
            </a:endParaRPr>
          </a:p>
          <a:p>
            <a:pPr lvl="1" algn="just"/>
            <a:r>
              <a:rPr lang="es-CL" altLang="es-CL" b="1" dirty="0" smtClean="0">
                <a:ea typeface="ヒラギノ角ゴ Pro W3"/>
                <a:cs typeface="ヒラギノ角ゴ Pro W3"/>
              </a:rPr>
              <a:t>Diversificar nuestra economía: </a:t>
            </a:r>
          </a:p>
          <a:p>
            <a:pPr lvl="2" algn="just"/>
            <a:r>
              <a:rPr lang="es-CL" altLang="es-CL" dirty="0">
                <a:ea typeface="ヒラギノ角ゴ Pro W3"/>
                <a:cs typeface="ヒラギノ角ゴ Pro W3"/>
              </a:rPr>
              <a:t>I</a:t>
            </a:r>
            <a:r>
              <a:rPr lang="es-CL" altLang="es-CL" dirty="0" smtClean="0">
                <a:ea typeface="ヒラギノ角ゴ Pro W3"/>
                <a:cs typeface="ヒラギノ角ゴ Pro W3"/>
              </a:rPr>
              <a:t>ncentivar el emprendimiento, invertir en innovación.</a:t>
            </a:r>
          </a:p>
          <a:p>
            <a:pPr lvl="2" algn="just"/>
            <a:r>
              <a:rPr lang="es-CL" altLang="es-CL" dirty="0" smtClean="0">
                <a:ea typeface="ヒラギノ角ゴ Pro W3"/>
                <a:cs typeface="ヒラギノ角ゴ Pro W3"/>
              </a:rPr>
              <a:t>Desarrollar </a:t>
            </a:r>
            <a:r>
              <a:rPr lang="es-CL" altLang="es-CL" dirty="0">
                <a:ea typeface="ヒラギノ角ゴ Pro W3"/>
                <a:cs typeface="ヒラギノ角ゴ Pro W3"/>
              </a:rPr>
              <a:t>sectores con potencial de crecimiento: ej. turismo sustentable</a:t>
            </a:r>
            <a:r>
              <a:rPr lang="es-CL" altLang="es-CL" dirty="0" smtClean="0">
                <a:ea typeface="ヒラギノ角ゴ Pro W3"/>
                <a:cs typeface="ヒラギノ角ゴ Pro W3"/>
              </a:rPr>
              <a:t>.</a:t>
            </a:r>
            <a:r>
              <a:rPr lang="es-CL" altLang="es-CL" dirty="0">
                <a:ea typeface="ヒラギノ角ゴ Pro W3"/>
                <a:cs typeface="ヒラギノ角ゴ Pro W3"/>
              </a:rPr>
              <a:t> </a:t>
            </a:r>
            <a:endParaRPr lang="es-CL" altLang="es-CL" dirty="0" smtClean="0">
              <a:ea typeface="ヒラギノ角ゴ Pro W3"/>
              <a:cs typeface="ヒラギノ角ゴ Pro W3"/>
            </a:endParaRPr>
          </a:p>
          <a:p>
            <a:pPr lvl="2" algn="just"/>
            <a:r>
              <a:rPr lang="es-CL" altLang="es-CL" dirty="0" smtClean="0">
                <a:ea typeface="ヒラギノ角ゴ Pro W3"/>
                <a:cs typeface="ヒラギノ角ゴ Pro W3"/>
              </a:rPr>
              <a:t>Inversiones </a:t>
            </a:r>
            <a:r>
              <a:rPr lang="es-CL" altLang="es-CL" dirty="0">
                <a:ea typeface="ヒラギノ角ゴ Pro W3"/>
                <a:cs typeface="ヒラギノ角ゴ Pro W3"/>
              </a:rPr>
              <a:t>estratégicas:  puertos, aeropuertos.</a:t>
            </a:r>
          </a:p>
          <a:p>
            <a:pPr marL="457200" lvl="1" indent="0" algn="just">
              <a:buNone/>
            </a:pPr>
            <a:endParaRPr lang="es-CL" altLang="es-CL" dirty="0" smtClean="0">
              <a:ea typeface="ヒラギノ角ゴ Pro W3"/>
              <a:cs typeface="ヒラギノ角ゴ Pro W3"/>
            </a:endParaRPr>
          </a:p>
          <a:p>
            <a:pPr lvl="1" algn="just"/>
            <a:r>
              <a:rPr lang="es-ES_tradnl" b="1" dirty="0">
                <a:ea typeface="ヒラギノ角ゴ Pro W3"/>
                <a:cs typeface="ヒラギノ角ゴ Pro W3"/>
              </a:rPr>
              <a:t>G</a:t>
            </a:r>
            <a:r>
              <a:rPr lang="es-ES_tradnl" b="1" dirty="0" smtClean="0">
                <a:ea typeface="ヒラギノ角ゴ Pro W3"/>
                <a:cs typeface="ヒラギノ角ゴ Pro W3"/>
              </a:rPr>
              <a:t>enerar </a:t>
            </a:r>
            <a:r>
              <a:rPr lang="es-ES_tradnl" b="1" dirty="0">
                <a:ea typeface="ヒラギノ角ゴ Pro W3"/>
                <a:cs typeface="ヒラギノ角ゴ Pro W3"/>
              </a:rPr>
              <a:t>confianza en el funcionamiento de los </a:t>
            </a:r>
            <a:r>
              <a:rPr lang="es-ES_tradnl" b="1" dirty="0" smtClean="0">
                <a:ea typeface="ヒラギノ角ゴ Pro W3"/>
                <a:cs typeface="ヒラギノ角ゴ Pro W3"/>
              </a:rPr>
              <a:t>mercados: </a:t>
            </a:r>
          </a:p>
          <a:p>
            <a:pPr lvl="2" algn="just"/>
            <a:r>
              <a:rPr lang="es-ES_tradnl" dirty="0">
                <a:ea typeface="ヒラギノ角ゴ Pro W3"/>
                <a:cs typeface="ヒラギノ角ゴ Pro W3"/>
              </a:rPr>
              <a:t>P</a:t>
            </a:r>
            <a:r>
              <a:rPr lang="es-ES_tradnl" dirty="0" smtClean="0">
                <a:ea typeface="ヒラギノ角ゴ Pro W3"/>
                <a:cs typeface="ヒラギノ角ゴ Pro W3"/>
              </a:rPr>
              <a:t>rotección de los consumidores y la libre competencia. </a:t>
            </a:r>
          </a:p>
          <a:p>
            <a:pPr lvl="2" algn="just"/>
            <a:r>
              <a:rPr lang="es-ES_tradnl" dirty="0" smtClean="0">
                <a:ea typeface="ヒラギノ角ゴ Pro W3"/>
                <a:cs typeface="ヒラギノ角ゴ Pro W3"/>
              </a:rPr>
              <a:t>Informar y empoderar a consumidores.</a:t>
            </a:r>
          </a:p>
          <a:p>
            <a:pPr lvl="1" algn="just"/>
            <a:endParaRPr lang="es-CL" altLang="es-CL" dirty="0" smtClean="0">
              <a:ea typeface="ヒラギノ角ゴ Pro W3"/>
              <a:cs typeface="ヒラギノ角ゴ Pro W3"/>
            </a:endParaRPr>
          </a:p>
          <a:p>
            <a:pPr lvl="1" algn="just"/>
            <a:endParaRPr lang="es-CL" altLang="es-CL" dirty="0" smtClean="0">
              <a:ea typeface="ヒラギノ角ゴ Pro W3"/>
              <a:cs typeface="ヒラギノ角ゴ Pro W3"/>
            </a:endParaRPr>
          </a:p>
          <a:p>
            <a:pPr algn="just"/>
            <a:endParaRPr lang="es-CL" altLang="es-CL" dirty="0">
              <a:ea typeface="ヒラギノ角ゴ Pro W3"/>
              <a:cs typeface="ヒラギノ角ゴ Pro W3"/>
            </a:endParaRPr>
          </a:p>
        </p:txBody>
      </p:sp>
      <p:sp>
        <p:nvSpPr>
          <p:cNvPr id="14340" name="Slide Number Placeholder 9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1pPr>
            <a:lvl2pPr>
              <a:defRPr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2pPr>
            <a:lvl3pPr>
              <a:defRPr sz="16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3pPr>
            <a:lvl4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4pPr>
            <a:lvl5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9pPr>
          </a:lstStyle>
          <a:p>
            <a:pPr eaLnBrk="0" hangingPunct="0"/>
            <a:fld id="{9A61E50E-E489-417E-8F4D-11D8173E9E0B}" type="slidenum">
              <a:rPr lang="en-US" altLang="es-CL" sz="1000" smtClean="0">
                <a:solidFill>
                  <a:schemeClr val="tx1"/>
                </a:solidFill>
                <a:latin typeface="Arial" pitchFamily="34" charset="0"/>
              </a:rPr>
              <a:pPr eaLnBrk="0" hangingPunct="0"/>
              <a:t>5</a:t>
            </a:fld>
            <a:endParaRPr lang="en-US" altLang="es-CL" sz="10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4341" name="Marcador de pie de página 7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1pPr>
            <a:lvl2pPr>
              <a:defRPr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2pPr>
            <a:lvl3pPr>
              <a:defRPr sz="16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3pPr>
            <a:lvl4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4pPr>
            <a:lvl5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ES_tradnl" altLang="es-CL" sz="1100" smtClean="0">
                <a:solidFill>
                  <a:srgbClr val="898989"/>
                </a:solidFill>
              </a:rPr>
              <a:t>Gobierno de Chile | Ministerio de Economía, Fomento y Turismo </a:t>
            </a:r>
          </a:p>
        </p:txBody>
      </p:sp>
    </p:spTree>
    <p:extLst>
      <p:ext uri="{BB962C8B-B14F-4D97-AF65-F5344CB8AC3E}">
        <p14:creationId xmlns:p14="http://schemas.microsoft.com/office/powerpoint/2010/main" val="16364651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7"/>
          <p:cNvSpPr>
            <a:spLocks noGrp="1"/>
          </p:cNvSpPr>
          <p:nvPr>
            <p:ph type="title"/>
          </p:nvPr>
        </p:nvSpPr>
        <p:spPr>
          <a:xfrm>
            <a:off x="175173" y="121517"/>
            <a:ext cx="8164513" cy="567283"/>
          </a:xfrm>
        </p:spPr>
        <p:txBody>
          <a:bodyPr/>
          <a:lstStyle/>
          <a:p>
            <a:r>
              <a:rPr lang="es-ES_tradnl" altLang="es-CL" sz="2800" b="1" dirty="0">
                <a:latin typeface="+mj-lt"/>
                <a:ea typeface="ヒラギノ角ゴ Pro W3"/>
                <a:cs typeface="Verdana" pitchFamily="34" charset="0"/>
              </a:rPr>
              <a:t>3 tareas para los primeros 100 días</a:t>
            </a:r>
          </a:p>
        </p:txBody>
      </p:sp>
      <p:sp>
        <p:nvSpPr>
          <p:cNvPr id="14339" name="Content Placeholder 8"/>
          <p:cNvSpPr>
            <a:spLocks noGrp="1"/>
          </p:cNvSpPr>
          <p:nvPr>
            <p:ph idx="1"/>
          </p:nvPr>
        </p:nvSpPr>
        <p:spPr>
          <a:xfrm>
            <a:off x="166115" y="918592"/>
            <a:ext cx="8596313" cy="4958680"/>
          </a:xfrm>
        </p:spPr>
        <p:txBody>
          <a:bodyPr/>
          <a:lstStyle/>
          <a:p>
            <a:pPr algn="just"/>
            <a:r>
              <a:rPr lang="es-CL" altLang="es-CL" b="1" dirty="0" smtClean="0">
                <a:ea typeface="ヒラギノ角ゴ Pro W3"/>
                <a:cs typeface="ヒラギノ角ゴ Pro W3"/>
              </a:rPr>
              <a:t>Agenda de productividad, innovación y crecimiento</a:t>
            </a:r>
          </a:p>
          <a:p>
            <a:pPr lvl="1" algn="just"/>
            <a:r>
              <a:rPr lang="es-CL" altLang="es-CL" dirty="0" smtClean="0">
                <a:ea typeface="ヒラギノ角ゴ Pro W3"/>
                <a:cs typeface="ヒラギノ角ゴ Pro W3"/>
              </a:rPr>
              <a:t>Proyecto interministerial coordinado por el Ministerio de Economía</a:t>
            </a:r>
          </a:p>
          <a:p>
            <a:pPr marL="457200" lvl="1" indent="0" algn="just">
              <a:buNone/>
            </a:pPr>
            <a:endParaRPr lang="es-CL" altLang="es-CL" dirty="0" smtClean="0">
              <a:ea typeface="ヒラギノ角ゴ Pro W3"/>
              <a:cs typeface="ヒラギノ角ゴ Pro W3"/>
            </a:endParaRPr>
          </a:p>
          <a:p>
            <a:pPr algn="just"/>
            <a:r>
              <a:rPr lang="es-CL" altLang="es-CL" b="1" dirty="0" smtClean="0">
                <a:ea typeface="ヒラギノ角ゴ Pro W3"/>
                <a:cs typeface="ヒラギノ角ゴ Pro W3"/>
              </a:rPr>
              <a:t>Fortalecimiento del SERNAC</a:t>
            </a:r>
          </a:p>
          <a:p>
            <a:pPr lvl="1" algn="just"/>
            <a:r>
              <a:rPr lang="es-CL" altLang="es-CL" dirty="0" smtClean="0">
                <a:ea typeface="ヒラギノ角ゴ Pro W3"/>
                <a:cs typeface="ヒラギノ角ゴ Pro W3"/>
              </a:rPr>
              <a:t>Fortalecimiento institucional</a:t>
            </a:r>
          </a:p>
          <a:p>
            <a:pPr lvl="1" algn="just"/>
            <a:r>
              <a:rPr lang="es-CL" altLang="es-CL" dirty="0" smtClean="0">
                <a:ea typeface="ヒラギノ角ゴ Pro W3"/>
                <a:cs typeface="ヒラギノ角ゴ Pro W3"/>
              </a:rPr>
              <a:t>Dotar al SERNAC de las atribuciones y capacidades necesarias para que pueda proteger efectivamente a los consumidores. </a:t>
            </a:r>
          </a:p>
          <a:p>
            <a:pPr lvl="1" algn="just"/>
            <a:endParaRPr lang="es-CL" altLang="es-CL" dirty="0" smtClean="0">
              <a:ea typeface="ヒラギノ角ゴ Pro W3"/>
              <a:cs typeface="ヒラギノ角ゴ Pro W3"/>
            </a:endParaRPr>
          </a:p>
          <a:p>
            <a:pPr algn="just"/>
            <a:r>
              <a:rPr lang="es-CL" altLang="es-CL" b="1" dirty="0" smtClean="0">
                <a:ea typeface="ヒラギノ角ゴ Pro W3"/>
                <a:cs typeface="ヒラギノ角ゴ Pro W3"/>
              </a:rPr>
              <a:t>Duplicar los recursos del Fondo de Fomento de Pesca Artesanal (FFPA)</a:t>
            </a:r>
          </a:p>
          <a:p>
            <a:pPr lvl="1" algn="just"/>
            <a:r>
              <a:rPr lang="es-CL" altLang="es-CL" dirty="0" smtClean="0">
                <a:ea typeface="ヒラギノ角ゴ Pro W3"/>
                <a:cs typeface="ヒラギノ角ゴ Pro W3"/>
              </a:rPr>
              <a:t>Asignar recursos a fines productivos que fortalezcan el sector. </a:t>
            </a:r>
          </a:p>
          <a:p>
            <a:pPr marL="457200" lvl="1" indent="0" algn="just">
              <a:buNone/>
            </a:pPr>
            <a:endParaRPr lang="es-CL" altLang="es-CL" dirty="0" smtClean="0">
              <a:ea typeface="ヒラギノ角ゴ Pro W3"/>
              <a:cs typeface="ヒラギノ角ゴ Pro W3"/>
            </a:endParaRPr>
          </a:p>
          <a:p>
            <a:pPr lvl="1" algn="just"/>
            <a:endParaRPr lang="es-CL" altLang="es-CL" b="1" dirty="0" smtClean="0">
              <a:ea typeface="ヒラギノ角ゴ Pro W3"/>
              <a:cs typeface="ヒラギノ角ゴ Pro W3"/>
            </a:endParaRPr>
          </a:p>
        </p:txBody>
      </p:sp>
      <p:sp>
        <p:nvSpPr>
          <p:cNvPr id="14340" name="Slide Number Placeholder 9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1pPr>
            <a:lvl2pPr>
              <a:defRPr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2pPr>
            <a:lvl3pPr>
              <a:defRPr sz="16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3pPr>
            <a:lvl4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4pPr>
            <a:lvl5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9pPr>
          </a:lstStyle>
          <a:p>
            <a:pPr eaLnBrk="0" hangingPunct="0"/>
            <a:fld id="{9A61E50E-E489-417E-8F4D-11D8173E9E0B}" type="slidenum">
              <a:rPr lang="en-US" altLang="es-CL" sz="1000" smtClean="0">
                <a:solidFill>
                  <a:schemeClr val="tx1"/>
                </a:solidFill>
                <a:latin typeface="Arial" pitchFamily="34" charset="0"/>
              </a:rPr>
              <a:pPr eaLnBrk="0" hangingPunct="0"/>
              <a:t>6</a:t>
            </a:fld>
            <a:endParaRPr lang="en-US" altLang="es-CL" sz="10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4341" name="Marcador de pie de página 7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1pPr>
            <a:lvl2pPr>
              <a:defRPr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2pPr>
            <a:lvl3pPr>
              <a:defRPr sz="16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3pPr>
            <a:lvl4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4pPr>
            <a:lvl5pPr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ES_tradnl" altLang="es-CL" sz="1100" dirty="0" smtClean="0">
                <a:solidFill>
                  <a:srgbClr val="898989"/>
                </a:solidFill>
              </a:rPr>
              <a:t>Gobierno de Chile | Ministerio de Economía, Fomento y Turismo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250" y="180513"/>
            <a:ext cx="8164513" cy="1143000"/>
          </a:xfrm>
        </p:spPr>
        <p:txBody>
          <a:bodyPr/>
          <a:lstStyle/>
          <a:p>
            <a:pPr algn="ct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CONVENIO </a:t>
            </a:r>
            <a:b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GOBIERNO REGIONAL DEL BIO BÍO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FONDO FOMENTO PARA LA PESCA ARTESANAL 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34379" y="2143398"/>
            <a:ext cx="8177213" cy="4525962"/>
          </a:xfrm>
        </p:spPr>
        <p:txBody>
          <a:bodyPr/>
          <a:lstStyle/>
          <a:p>
            <a:pPr marL="0" indent="0" algn="ctr">
              <a:buNone/>
            </a:pPr>
            <a:r>
              <a:rPr lang="es-CL" sz="1600" dirty="0" smtClean="0"/>
              <a:t>Áreas de inversión </a:t>
            </a:r>
          </a:p>
          <a:p>
            <a:pPr algn="ctr"/>
            <a:endParaRPr lang="es-CL" sz="1600" dirty="0" smtClean="0"/>
          </a:p>
          <a:p>
            <a:pPr marL="457200" indent="-457200" algn="ctr">
              <a:buFont typeface="+mj-lt"/>
              <a:buAutoNum type="arabicPeriod"/>
            </a:pP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MODERNIZACIÓN PRODUCTIVA DE CALETAS </a:t>
            </a:r>
          </a:p>
          <a:p>
            <a:pPr marL="457200" indent="-457200" algn="ctr">
              <a:buFont typeface="+mj-lt"/>
              <a:buAutoNum type="arabicPeriod"/>
            </a:pPr>
            <a:endParaRPr lang="es-C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ACUICULTURA DE PEQUEÑA ESCALA Y REPOBLAMIENTO </a:t>
            </a:r>
          </a:p>
          <a:p>
            <a:pPr marL="457200" indent="-457200" algn="ctr">
              <a:buFont typeface="+mj-lt"/>
              <a:buAutoNum type="arabicPeriod"/>
            </a:pPr>
            <a:endParaRPr lang="es-C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COMERCIALIZACION Y MANEJO SANITARIO</a:t>
            </a:r>
          </a:p>
          <a:p>
            <a:pPr marL="457200" indent="-457200" algn="ctr">
              <a:buFont typeface="+mj-lt"/>
              <a:buAutoNum type="arabicPeriod"/>
            </a:pPr>
            <a:endParaRPr lang="es-C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DIVERSIFICACIÓN PRODUCTIVA 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Gobierno de Chile | </a:t>
            </a:r>
            <a:r>
              <a:rPr lang="es-ES_tradnl" altLang="es-CL" dirty="0"/>
              <a:t>Ministerio de Economía, Fomento y Turismo </a:t>
            </a:r>
            <a:endParaRPr lang="es-ES_tradn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B50D24-F56B-4352-ACF7-1E9E2F0DE4F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074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Gobierno de Chile | </a:t>
            </a:r>
            <a:r>
              <a:rPr lang="es-ES_tradnl" altLang="es-CL" dirty="0"/>
              <a:t>Ministerio de Economía, Fomento y Turismo </a:t>
            </a:r>
            <a:endParaRPr lang="es-ES_tradnl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9A97C-F54A-4166-8858-204BD7A5153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5 CuadroTexto"/>
          <p:cNvSpPr txBox="1"/>
          <p:nvPr/>
        </p:nvSpPr>
        <p:spPr>
          <a:xfrm>
            <a:off x="1877115" y="1595224"/>
            <a:ext cx="5832647" cy="147732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MODERNIZACIÓN PRODUCTIVA DE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CALETAS</a:t>
            </a:r>
          </a:p>
          <a:p>
            <a:r>
              <a:rPr lang="es-CL" dirty="0" smtClean="0"/>
              <a:t>a) </a:t>
            </a:r>
            <a:r>
              <a:rPr lang="es-CL" dirty="0"/>
              <a:t>Motores para actividades pesqueras y/o extractivas</a:t>
            </a:r>
            <a:endParaRPr lang="es-ES" dirty="0"/>
          </a:p>
          <a:p>
            <a:r>
              <a:rPr lang="es-CL" dirty="0"/>
              <a:t>b</a:t>
            </a:r>
            <a:r>
              <a:rPr lang="es-CL" dirty="0" smtClean="0"/>
              <a:t>) </a:t>
            </a:r>
            <a:r>
              <a:rPr lang="es-CL" dirty="0"/>
              <a:t>Elementos de seguridad para las </a:t>
            </a:r>
            <a:r>
              <a:rPr lang="es-CL" dirty="0" smtClean="0"/>
              <a:t>embarcaciones</a:t>
            </a:r>
          </a:p>
          <a:p>
            <a:r>
              <a:rPr lang="es-CL" dirty="0" smtClean="0"/>
              <a:t>c) </a:t>
            </a:r>
            <a:r>
              <a:rPr lang="es-CL" dirty="0"/>
              <a:t>Equipos y trajes de buceo</a:t>
            </a:r>
            <a:endParaRPr lang="es-ES" dirty="0"/>
          </a:p>
          <a:p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1520" y="98072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PROPUESTAS PARA LA MODIFICACIÓN DE LAS BASES DEL FFPA 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11560" y="3429000"/>
            <a:ext cx="7992888" cy="1754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 startAt="4"/>
            </a:pP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DIVERSIFICACIÓN PRODUCTIVA</a:t>
            </a:r>
          </a:p>
          <a:p>
            <a:r>
              <a:rPr lang="es-CL" b="1" dirty="0"/>
              <a:t>Para Pescadores Artesanales (Tripulantes):</a:t>
            </a:r>
            <a:endParaRPr lang="es-ES" dirty="0"/>
          </a:p>
          <a:p>
            <a:r>
              <a:rPr lang="es-CL" dirty="0"/>
              <a:t>a)</a:t>
            </a:r>
            <a:r>
              <a:rPr lang="es-CL" b="1" dirty="0"/>
              <a:t> </a:t>
            </a:r>
            <a:r>
              <a:rPr lang="es-CL" dirty="0"/>
              <a:t>Artes y aparejos de pesca. No serán financiados más de 4 paños de red por persona (de 100X100 </a:t>
            </a:r>
            <a:r>
              <a:rPr lang="es-CL" dirty="0" err="1"/>
              <a:t>cms</a:t>
            </a:r>
            <a:r>
              <a:rPr lang="es-CL" dirty="0"/>
              <a:t>)</a:t>
            </a:r>
            <a:endParaRPr lang="es-ES" dirty="0"/>
          </a:p>
          <a:p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6501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Gobierno de Chile </a:t>
            </a:r>
            <a:r>
              <a:rPr lang="es-ES_tradnl" dirty="0"/>
              <a:t>|  </a:t>
            </a:r>
            <a:r>
              <a:rPr lang="es-ES_tradnl" altLang="es-CL" dirty="0"/>
              <a:t>Ministerio de Economía, Fomento y Turismo </a:t>
            </a:r>
            <a:endParaRPr lang="es-ES_tradnl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9A97C-F54A-4166-8858-204BD7A5153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467544" y="1053072"/>
            <a:ext cx="4104456" cy="52629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Creación </a:t>
            </a: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mesa de trabajo organismos públicos y representantes de la pesca artesanal, liderado por el intendente</a:t>
            </a:r>
            <a:r>
              <a:rPr lang="es-E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Implementación de embarcaciones posicionados y cámara abordo  </a:t>
            </a:r>
            <a:endParaRPr lang="es-E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Apoyo programas de fomento a trabajadores de la </a:t>
            </a:r>
            <a:r>
              <a:rPr lang="es-MX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pesca</a:t>
            </a:r>
          </a:p>
          <a:p>
            <a:endParaRPr lang="es-E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Definición de cuotas por sindicato </a:t>
            </a:r>
            <a:endParaRPr lang="es-E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Movilidad de los pescadores a nivel </a:t>
            </a:r>
            <a:r>
              <a:rPr lang="es-E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país</a:t>
            </a:r>
          </a:p>
          <a:p>
            <a:pPr lvl="0"/>
            <a:endParaRPr lang="es-E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Áreas de manejo </a:t>
            </a:r>
            <a:endParaRPr lang="es-E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Capacitaciones u asesoramiento </a:t>
            </a:r>
            <a:endParaRPr lang="es-E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Deuda de Pescadores Artesanales </a:t>
            </a:r>
            <a:r>
              <a:rPr lang="es-E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</a:t>
            </a: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entidades de </a:t>
            </a:r>
            <a:r>
              <a:rPr lang="es-E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financiamiento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Revisión de embarcaciones menores a 12 metros, </a:t>
            </a:r>
            <a:r>
              <a:rPr lang="es-MX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reglamentación de la primera milla, borde </a:t>
            </a:r>
            <a:r>
              <a:rPr lang="es-MX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costero</a:t>
            </a:r>
            <a:endParaRPr lang="es-E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716016" y="1053072"/>
            <a:ext cx="3974732" cy="52629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E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Aumento de </a:t>
            </a:r>
            <a:r>
              <a:rPr lang="es-MX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Fiscalización por parte de </a:t>
            </a:r>
            <a:r>
              <a:rPr lang="es-MX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Sernapesca</a:t>
            </a:r>
            <a:r>
              <a:rPr lang="es-MX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MX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 de reconversión de actividad pesquera, capacitaciones, escuelas de re emprendimiento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Fuente de jubilación para pescadores artesanales pasivos (pensiones</a:t>
            </a:r>
            <a:r>
              <a:rPr lang="es-E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Seguros colectivos para la tripulación, </a:t>
            </a:r>
            <a:r>
              <a:rPr lang="es-MX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inexistentes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Financiamiento a proyectos de recursos Bentónicos </a:t>
            </a:r>
            <a:endParaRPr lang="es-MX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Bonos permanentes para pescadores mientras dure la </a:t>
            </a:r>
            <a:r>
              <a:rPr lang="es-E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crisis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Becas para hijos de pescadores u otra </a:t>
            </a:r>
            <a:r>
              <a:rPr lang="es-E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categoría</a:t>
            </a:r>
          </a:p>
          <a:p>
            <a:pPr lvl="0"/>
            <a:endParaRPr lang="es-E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Implementación de una plataforma </a:t>
            </a:r>
            <a:r>
              <a:rPr lang="es-MX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sociakl</a:t>
            </a:r>
            <a:endParaRPr lang="es-E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1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986411" y="406741"/>
            <a:ext cx="5171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PROPUESTAS PARA PESCA ARTESANAL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14550538"/>
      </p:ext>
    </p:extLst>
  </p:cSld>
  <p:clrMapOvr>
    <a:masterClrMapping/>
  </p:clrMapOvr>
</p:sld>
</file>

<file path=ppt/theme/theme1.xml><?xml version="1.0" encoding="utf-8"?>
<a:theme xmlns:a="http://schemas.openxmlformats.org/drawingml/2006/main" name="Copia de FormatoPPT_traspas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Copia de FormatoPPT_traspaso</Template>
  <TotalTime>1007</TotalTime>
  <Words>736</Words>
  <Application>Microsoft Office PowerPoint</Application>
  <PresentationFormat>Presentación en pantalla (4:3)</PresentationFormat>
  <Paragraphs>137</Paragraphs>
  <Slides>10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Copia de FormatoPPT_traspaso</vt:lpstr>
      <vt:lpstr>1_Office Theme</vt:lpstr>
      <vt:lpstr>2_Office Theme</vt:lpstr>
      <vt:lpstr>Isabel Monsalves Burgos  SEREMI Región del Bíobío</vt:lpstr>
      <vt:lpstr>Enfrentamos una economía en desaceleración </vt:lpstr>
      <vt:lpstr>Economía debe diversificarse y generar ganancias en productividad </vt:lpstr>
      <vt:lpstr>Deterioro de las confianzas en el funcionamiento de los mercados</vt:lpstr>
      <vt:lpstr>¿Qué necesitamos?</vt:lpstr>
      <vt:lpstr>3 tareas para los primeros 100 días</vt:lpstr>
      <vt:lpstr>CONVENIO  GOBIERNO REGIONAL DEL BIO BÍO - FONDO FOMENTO PARA LA PESCA ARTESANAL </vt:lpstr>
      <vt:lpstr>Presentación de PowerPoint</vt:lpstr>
      <vt:lpstr>Presentación de PowerPoint</vt:lpstr>
      <vt:lpstr>Ministerio de Economía, Fomento y Turismo</vt:lpstr>
    </vt:vector>
  </TitlesOfParts>
  <Company>Subsecretaría de Economía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Oficina de Competitividad</dc:title>
  <dc:creator>Viviano Esteban Carrasco Zambrano</dc:creator>
  <cp:lastModifiedBy>RECEPCION</cp:lastModifiedBy>
  <cp:revision>97</cp:revision>
  <cp:lastPrinted>2014-04-24T11:59:26Z</cp:lastPrinted>
  <dcterms:created xsi:type="dcterms:W3CDTF">2014-02-10T20:22:20Z</dcterms:created>
  <dcterms:modified xsi:type="dcterms:W3CDTF">2014-04-25T15:09:48Z</dcterms:modified>
</cp:coreProperties>
</file>