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8" r:id="rId4"/>
    <p:sldId id="262" r:id="rId5"/>
    <p:sldId id="259" r:id="rId6"/>
    <p:sldId id="263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browse showScrollbar="0"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69E9B5D-E3AB-4D4D-80E2-2A99D8ED7F1B}" type="datetimeFigureOut">
              <a:rPr lang="es-CL" smtClean="0"/>
              <a:pPr/>
              <a:t>22-01-2018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E14DD3-547E-4FF6-B426-3843C8320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Un Enfoque del sector pesquero artesanal que emana desde las bases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Hugo Arancibia Zamorano </a:t>
            </a:r>
          </a:p>
          <a:p>
            <a:r>
              <a:rPr lang="es-CL" sz="2400" dirty="0" smtClean="0"/>
              <a:t>Presidente Ferepa Biobío</a:t>
            </a:r>
            <a:endParaRPr lang="es-CL" sz="2400" dirty="0"/>
          </a:p>
        </p:txBody>
      </p:sp>
      <p:pic>
        <p:nvPicPr>
          <p:cNvPr id="4" name="3 Imagen" descr="logo fere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1230238" cy="1152128"/>
          </a:xfrm>
          <a:prstGeom prst="rect">
            <a:avLst/>
          </a:prstGeom>
        </p:spPr>
      </p:pic>
      <p:pic>
        <p:nvPicPr>
          <p:cNvPr id="13314" name="Picture 2" descr="Imagen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260648"/>
            <a:ext cx="1080120" cy="1080120"/>
          </a:xfrm>
          <a:prstGeom prst="rect">
            <a:avLst/>
          </a:prstGeom>
          <a:noFill/>
        </p:spPr>
      </p:pic>
      <p:cxnSp>
        <p:nvCxnSpPr>
          <p:cNvPr id="6" name="5 Conector recto"/>
          <p:cNvCxnSpPr/>
          <p:nvPr/>
        </p:nvCxnSpPr>
        <p:spPr>
          <a:xfrm>
            <a:off x="2123728" y="3573016"/>
            <a:ext cx="64087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31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85192" y="1481328"/>
            <a:ext cx="8579296" cy="4539960"/>
          </a:xfrm>
          <a:effectLst/>
        </p:spPr>
        <p:txBody>
          <a:bodyPr>
            <a:normAutofit fontScale="85000" lnSpcReduction="20000"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Resguardo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de la primera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milla exclusiva para embarcaciones menores de 12 </a:t>
            </a:r>
            <a:r>
              <a:rPr lang="es-CL" dirty="0" err="1" smtClean="0">
                <a:latin typeface="Arial" pitchFamily="34" charset="0"/>
                <a:cs typeface="Arial" pitchFamily="34" charset="0"/>
              </a:rPr>
              <a:t>mts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Posicionador satelital para embarcaciones mayores de 12 </a:t>
            </a:r>
            <a:r>
              <a:rPr lang="es-CL" dirty="0" err="1" smtClean="0">
                <a:latin typeface="Arial" pitchFamily="34" charset="0"/>
                <a:cs typeface="Arial" pitchFamily="34" charset="0"/>
              </a:rPr>
              <a:t>mts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Certificaciones de desembarques para embarcaciones mayores de 12 </a:t>
            </a:r>
            <a:r>
              <a:rPr lang="es-CL" dirty="0" err="1" smtClean="0">
                <a:latin typeface="Arial" pitchFamily="34" charset="0"/>
                <a:cs typeface="Arial" pitchFamily="34" charset="0"/>
              </a:rPr>
              <a:t>mts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Seguro de vida para los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pescadores artesanales</a:t>
            </a:r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Exención cobro patentes para las Áreas de Manejo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Fraccionamiento de principales pesquerías entre artesanales e industriales.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deben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mantener los "comités científicos" y comités de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manejo.</a:t>
            </a:r>
            <a:endParaRPr lang="es-C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r>
              <a:rPr lang="es-CL" sz="3200" dirty="0" smtClean="0"/>
              <a:t>Ley de Pesca, lo que no vamos a transar</a:t>
            </a:r>
            <a:endParaRPr lang="es-CL" sz="3200" dirty="0"/>
          </a:p>
        </p:txBody>
      </p:sp>
      <p:pic>
        <p:nvPicPr>
          <p:cNvPr id="4" name="3 Imagen" descr="logo fere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10151" cy="763285"/>
          </a:xfrm>
          <a:prstGeom prst="rect">
            <a:avLst/>
          </a:prstGeom>
        </p:spPr>
      </p:pic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792088" cy="792088"/>
          </a:xfrm>
          <a:prstGeom prst="rect">
            <a:avLst/>
          </a:prstGeom>
          <a:noFill/>
        </p:spPr>
      </p:pic>
      <p:cxnSp>
        <p:nvCxnSpPr>
          <p:cNvPr id="7" name="6 Conector recto"/>
          <p:cNvCxnSpPr/>
          <p:nvPr/>
        </p:nvCxnSpPr>
        <p:spPr>
          <a:xfrm>
            <a:off x="971600" y="1052736"/>
            <a:ext cx="79928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5047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85192" y="1481328"/>
            <a:ext cx="8579296" cy="4539960"/>
          </a:xfrm>
          <a:effectLst/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Que se derogue la actual Ley de Pesca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La perpetuidad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en los derechos transables de pesca para la industria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. (que duren mientras la ley esté vigente)</a:t>
            </a:r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Asignación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de bonos para sectores específicos de pescadores artesanales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en desmedro de otros.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Que la Ley  haya sido concebida bajo coimas y favores políticos, lo que la transformó  en una ley corrupta.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endParaRPr lang="es-C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r>
              <a:rPr lang="es-CL" sz="3200" dirty="0" smtClean="0"/>
              <a:t>No estamos de acuerdo en…</a:t>
            </a:r>
            <a:endParaRPr lang="es-CL" sz="3200" dirty="0"/>
          </a:p>
        </p:txBody>
      </p:sp>
      <p:pic>
        <p:nvPicPr>
          <p:cNvPr id="4" name="3 Imagen" descr="logo fere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10151" cy="763285"/>
          </a:xfrm>
          <a:prstGeom prst="rect">
            <a:avLst/>
          </a:prstGeom>
        </p:spPr>
      </p:pic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792088" cy="792088"/>
          </a:xfrm>
          <a:prstGeom prst="rect">
            <a:avLst/>
          </a:prstGeom>
          <a:noFill/>
        </p:spPr>
      </p:pic>
      <p:cxnSp>
        <p:nvCxnSpPr>
          <p:cNvPr id="7" name="6 Conector recto"/>
          <p:cNvCxnSpPr/>
          <p:nvPr/>
        </p:nvCxnSpPr>
        <p:spPr>
          <a:xfrm>
            <a:off x="971600" y="1052736"/>
            <a:ext cx="79928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Marcador de contenido"/>
          <p:cNvSpPr txBox="1">
            <a:spLocks/>
          </p:cNvSpPr>
          <p:nvPr/>
        </p:nvSpPr>
        <p:spPr>
          <a:xfrm>
            <a:off x="395536" y="3284984"/>
            <a:ext cx="8229600" cy="1083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s-CL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5047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85192" y="1481328"/>
            <a:ext cx="8579296" cy="4539960"/>
          </a:xfrm>
          <a:effectLst/>
        </p:spPr>
        <p:txBody>
          <a:bodyPr>
            <a:normAutofit fontScale="92500" lnSpcReduction="20000"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Promover una Ley que regule el sector bentónico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Derogar decreto supremo 408 de 1987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No permitir el funcionamiento del Observador a Bordo mientras no se haya elaborado un reglamento que permita su aplicabilidad.</a:t>
            </a:r>
            <a:endParaRPr lang="es-CL" sz="28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Aplicar restricciones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la capacidad de bodega a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embarcaciones  menores de 12 </a:t>
            </a:r>
            <a:r>
              <a:rPr lang="es-CL" sz="2800" dirty="0" err="1" smtClean="0">
                <a:latin typeface="Arial" pitchFamily="34" charset="0"/>
                <a:cs typeface="Arial" pitchFamily="34" charset="0"/>
              </a:rPr>
              <a:t>mts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. dedicadas a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la pesca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pelágica: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s-CL" sz="2400" dirty="0" smtClean="0">
                <a:latin typeface="Arial" pitchFamily="34" charset="0"/>
                <a:cs typeface="Arial" pitchFamily="34" charset="0"/>
              </a:rPr>
              <a:t>Certificación de desembarques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s-CL" sz="2400" dirty="0" smtClean="0">
                <a:latin typeface="Arial" pitchFamily="34" charset="0"/>
                <a:cs typeface="Arial" pitchFamily="34" charset="0"/>
              </a:rPr>
              <a:t>Regular el volumen de desembarque, no supere las 25 toneladas por desembarque (18 </a:t>
            </a:r>
            <a:r>
              <a:rPr lang="es-CL" sz="2400" dirty="0" err="1" smtClean="0">
                <a:latin typeface="Arial" pitchFamily="34" charset="0"/>
                <a:cs typeface="Arial" pitchFamily="34" charset="0"/>
              </a:rPr>
              <a:t>mts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.= 80 </a:t>
            </a:r>
            <a:r>
              <a:rPr lang="es-CL" sz="2400" dirty="0" err="1" smtClean="0">
                <a:latin typeface="Arial" pitchFamily="34" charset="0"/>
                <a:cs typeface="Arial" pitchFamily="34" charset="0"/>
              </a:rPr>
              <a:t>tons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; 15 </a:t>
            </a:r>
            <a:r>
              <a:rPr lang="es-CL" sz="2400" dirty="0" err="1" smtClean="0">
                <a:latin typeface="Arial" pitchFamily="34" charset="0"/>
                <a:cs typeface="Arial" pitchFamily="34" charset="0"/>
              </a:rPr>
              <a:t>mts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 = 50 </a:t>
            </a:r>
            <a:r>
              <a:rPr lang="es-CL" sz="2400" dirty="0" err="1" smtClean="0">
                <a:latin typeface="Arial" pitchFamily="34" charset="0"/>
                <a:cs typeface="Arial" pitchFamily="34" charset="0"/>
              </a:rPr>
              <a:t>Tons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; 12 </a:t>
            </a:r>
            <a:r>
              <a:rPr lang="es-CL" sz="2400" dirty="0" err="1" smtClean="0">
                <a:latin typeface="Arial" pitchFamily="34" charset="0"/>
                <a:cs typeface="Arial" pitchFamily="34" charset="0"/>
              </a:rPr>
              <a:t>Mts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 = 25 </a:t>
            </a:r>
            <a:r>
              <a:rPr lang="es-CL" sz="2400" dirty="0" err="1" smtClean="0">
                <a:latin typeface="Arial" pitchFamily="34" charset="0"/>
                <a:cs typeface="Arial" pitchFamily="34" charset="0"/>
              </a:rPr>
              <a:t>tons</a:t>
            </a:r>
            <a:endParaRPr lang="es-C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r>
              <a:rPr lang="es-CL" sz="3200" dirty="0" smtClean="0"/>
              <a:t>Lo que esperamos se incorpore a la Ley</a:t>
            </a:r>
            <a:endParaRPr lang="es-CL" sz="3200" dirty="0"/>
          </a:p>
        </p:txBody>
      </p:sp>
      <p:pic>
        <p:nvPicPr>
          <p:cNvPr id="4" name="3 Imagen" descr="logo fere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10151" cy="763285"/>
          </a:xfrm>
          <a:prstGeom prst="rect">
            <a:avLst/>
          </a:prstGeom>
        </p:spPr>
      </p:pic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792088" cy="792088"/>
          </a:xfrm>
          <a:prstGeom prst="rect">
            <a:avLst/>
          </a:prstGeom>
          <a:noFill/>
        </p:spPr>
      </p:pic>
      <p:cxnSp>
        <p:nvCxnSpPr>
          <p:cNvPr id="7" name="6 Conector recto"/>
          <p:cNvCxnSpPr/>
          <p:nvPr/>
        </p:nvCxnSpPr>
        <p:spPr>
          <a:xfrm>
            <a:off x="971600" y="1052736"/>
            <a:ext cx="79928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5047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85192" y="1481328"/>
            <a:ext cx="8579296" cy="4539960"/>
          </a:xfrm>
          <a:effectLst/>
        </p:spPr>
        <p:txBody>
          <a:bodyPr>
            <a:normAutofit fontScale="92500"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Regular la autorización para la construcción de embarcaciones menores de 12 </a:t>
            </a:r>
            <a:r>
              <a:rPr lang="es-CL" dirty="0" err="1" smtClean="0">
                <a:latin typeface="Arial" pitchFamily="34" charset="0"/>
                <a:cs typeface="Arial" pitchFamily="34" charset="0"/>
              </a:rPr>
              <a:t>mts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 que hoy tienen capacidad de carga de hasta 60 </a:t>
            </a:r>
            <a:r>
              <a:rPr lang="es-CL" dirty="0" err="1" smtClean="0">
                <a:latin typeface="Arial" pitchFamily="34" charset="0"/>
                <a:cs typeface="Arial" pitchFamily="34" charset="0"/>
              </a:rPr>
              <a:t>tons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. </a:t>
            </a:r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Abrir pesquería Jibia a pescadores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artesanales en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lista de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espera. (El 80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% del recurso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está asignado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al sector artesanal,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este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solo captura el 52% de ese total)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Declarar a la reineta como un recurso altamente migratorio, tal como declaró las naciones unidas en 1994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Reducir la flota pesquera artesanal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r>
              <a:rPr lang="es-CL" sz="3200" dirty="0" smtClean="0"/>
              <a:t>Lo que esperamos se incorpore a la Ley</a:t>
            </a:r>
            <a:endParaRPr lang="es-CL" sz="3200" dirty="0"/>
          </a:p>
        </p:txBody>
      </p:sp>
      <p:pic>
        <p:nvPicPr>
          <p:cNvPr id="4" name="3 Imagen" descr="logo fere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10151" cy="763285"/>
          </a:xfrm>
          <a:prstGeom prst="rect">
            <a:avLst/>
          </a:prstGeom>
        </p:spPr>
      </p:pic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792088" cy="792088"/>
          </a:xfrm>
          <a:prstGeom prst="rect">
            <a:avLst/>
          </a:prstGeom>
          <a:noFill/>
        </p:spPr>
      </p:pic>
      <p:cxnSp>
        <p:nvCxnSpPr>
          <p:cNvPr id="7" name="6 Conector recto"/>
          <p:cNvCxnSpPr/>
          <p:nvPr/>
        </p:nvCxnSpPr>
        <p:spPr>
          <a:xfrm>
            <a:off x="971600" y="1052736"/>
            <a:ext cx="79928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Marcador de contenido"/>
          <p:cNvSpPr txBox="1">
            <a:spLocks/>
          </p:cNvSpPr>
          <p:nvPr/>
        </p:nvSpPr>
        <p:spPr>
          <a:xfrm>
            <a:off x="395536" y="3284984"/>
            <a:ext cx="8229600" cy="1083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s-CL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5047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85192" y="1481328"/>
            <a:ext cx="8579296" cy="4539960"/>
          </a:xfrm>
          <a:effectLst/>
        </p:spPr>
        <p:txBody>
          <a:bodyPr>
            <a:normAutofit fontScale="92500" lnSpcReduction="20000"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Declarar como trabajo pesado el quehacer de buzos mariscadores y sus ayudantes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Permitir a embarcaciones mayores de 15 </a:t>
            </a:r>
            <a:r>
              <a:rPr lang="es-CL" sz="2800" dirty="0" err="1" smtClean="0">
                <a:latin typeface="Arial" pitchFamily="34" charset="0"/>
                <a:cs typeface="Arial" pitchFamily="34" charset="0"/>
              </a:rPr>
              <a:t>mts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, la operación en la </a:t>
            </a:r>
            <a:r>
              <a:rPr lang="es-CL" sz="2800" dirty="0" err="1" smtClean="0">
                <a:latin typeface="Arial" pitchFamily="34" charset="0"/>
                <a:cs typeface="Arial" pitchFamily="34" charset="0"/>
              </a:rPr>
              <a:t>macrozona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 por fuera de las 5 millas marinas en aquellas regiones que no son de su puerto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base, en toda la unidad de pesquería.</a:t>
            </a:r>
            <a:endParaRPr lang="es-CL" sz="28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Eliminar la pesca de arrastre en todo el litoral del país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Distribuir equitativamente la licitación de los excedentes de pesca entre artesanales e industriales.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Revisar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los criterios de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selección de los integrantes de los comités de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manejo. (</a:t>
            </a:r>
            <a:r>
              <a:rPr lang="es-CL" sz="2800" dirty="0" err="1" smtClean="0">
                <a:latin typeface="Arial" pitchFamily="34" charset="0"/>
                <a:cs typeface="Arial" pitchFamily="34" charset="0"/>
              </a:rPr>
              <a:t>honorabildiad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de los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miembros)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r>
              <a:rPr lang="es-CL" sz="3200" dirty="0" smtClean="0"/>
              <a:t>Lo que esperamos se incorpore a la Ley</a:t>
            </a:r>
            <a:endParaRPr lang="es-CL" sz="3200" dirty="0"/>
          </a:p>
        </p:txBody>
      </p:sp>
      <p:pic>
        <p:nvPicPr>
          <p:cNvPr id="4" name="3 Imagen" descr="logo fere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10151" cy="763285"/>
          </a:xfrm>
          <a:prstGeom prst="rect">
            <a:avLst/>
          </a:prstGeom>
        </p:spPr>
      </p:pic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792088" cy="792088"/>
          </a:xfrm>
          <a:prstGeom prst="rect">
            <a:avLst/>
          </a:prstGeom>
          <a:noFill/>
        </p:spPr>
      </p:pic>
      <p:cxnSp>
        <p:nvCxnSpPr>
          <p:cNvPr id="7" name="6 Conector recto"/>
          <p:cNvCxnSpPr/>
          <p:nvPr/>
        </p:nvCxnSpPr>
        <p:spPr>
          <a:xfrm>
            <a:off x="971600" y="1052736"/>
            <a:ext cx="79928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Marcador de contenido"/>
          <p:cNvSpPr txBox="1">
            <a:spLocks/>
          </p:cNvSpPr>
          <p:nvPr/>
        </p:nvSpPr>
        <p:spPr>
          <a:xfrm>
            <a:off x="395536" y="3284984"/>
            <a:ext cx="8229600" cy="1083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s-CL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5047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</TotalTime>
  <Words>452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Un Enfoque del sector pesquero artesanal que emana desde las bases</vt:lpstr>
      <vt:lpstr>Ley de Pesca, lo que no vamos a transar</vt:lpstr>
      <vt:lpstr>No estamos de acuerdo en…</vt:lpstr>
      <vt:lpstr>Lo que esperamos se incorpore a la Ley</vt:lpstr>
      <vt:lpstr>Lo que esperamos se incorpore a la Ley</vt:lpstr>
      <vt:lpstr>Lo que esperamos se incorpore a la Ley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Enfoque del sector pesquero artesanal que emana desde las bases</dc:title>
  <dc:creator>Cristian Arancibia</dc:creator>
  <cp:lastModifiedBy>Cristian Arancibia</cp:lastModifiedBy>
  <cp:revision>26</cp:revision>
  <dcterms:created xsi:type="dcterms:W3CDTF">2018-01-16T15:01:01Z</dcterms:created>
  <dcterms:modified xsi:type="dcterms:W3CDTF">2018-01-22T14:30:15Z</dcterms:modified>
</cp:coreProperties>
</file>